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Fira Code" charset="1" panose="020B0809050000020004"/>
      <p:regular r:id="rId39"/>
    </p:embeddedFont>
    <p:embeddedFont>
      <p:font typeface="Fira Code Bold" charset="1" panose="020B0809050000020004"/>
      <p:regular r:id="rId40"/>
    </p:embeddedFont>
    <p:embeddedFont>
      <p:font typeface="Garet 1 Bold" charset="1" panose="00000000000000000000"/>
      <p:regular r:id="rId41"/>
    </p:embeddedFont>
    <p:embeddedFont>
      <p:font typeface="Norwester" charset="1" panose="00000506000000000000"/>
      <p:regular r:id="rId42"/>
    </p:embeddedFont>
    <p:embeddedFont>
      <p:font typeface="Garet 2" charset="1" panose="00000000000000000000"/>
      <p:regular r:id="rId43"/>
    </p:embeddedFont>
    <p:embeddedFont>
      <p:font typeface="Garet 2 Bold" charset="1" panose="00000000000000000000"/>
      <p:regular r:id="rId44"/>
    </p:embeddedFont>
    <p:embeddedFont>
      <p:font typeface="Canva Sans Bold" charset="1" panose="020B0803030501040103"/>
      <p:regular r:id="rId45"/>
    </p:embeddedFont>
    <p:embeddedFont>
      <p:font typeface="Impact" charset="1" panose="020B0806030902050204"/>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60.pn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6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12" Target="../media/image68.png" Type="http://schemas.openxmlformats.org/officeDocument/2006/relationships/image"/><Relationship Id="rId13" Target="../media/image69.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12" Target="../media/image70.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12" Target="../media/image71.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12" Target="../media/image72.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12" Target="../media/image73.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12" Target="../media/image74.png" Type="http://schemas.openxmlformats.org/officeDocument/2006/relationships/image"/><Relationship Id="rId13" Target="../media/image75.png" Type="http://schemas.openxmlformats.org/officeDocument/2006/relationships/image"/><Relationship Id="rId14" Target="../media/image76.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12" Target="../media/image77.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39.jpe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 Id="rId8" Target="../media/image8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8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4.png" Type="http://schemas.openxmlformats.org/officeDocument/2006/relationships/image"/><Relationship Id="rId11" Target="../media/image95.png" Type="http://schemas.openxmlformats.org/officeDocument/2006/relationships/image"/><Relationship Id="rId12" Target="../media/image96.png" Type="http://schemas.openxmlformats.org/officeDocument/2006/relationships/image"/><Relationship Id="rId13" Target="../media/image97.png" Type="http://schemas.openxmlformats.org/officeDocument/2006/relationships/image"/><Relationship Id="rId14" Target="../media/image9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8.png" Type="http://schemas.openxmlformats.org/officeDocument/2006/relationships/image"/><Relationship Id="rId5" Target="../media/image89.png" Type="http://schemas.openxmlformats.org/officeDocument/2006/relationships/image"/><Relationship Id="rId6" Target="../media/image90.svg" Type="http://schemas.openxmlformats.org/officeDocument/2006/relationships/image"/><Relationship Id="rId7" Target="../media/image91.png" Type="http://schemas.openxmlformats.org/officeDocument/2006/relationships/image"/><Relationship Id="rId8" Target="../media/image92.png" Type="http://schemas.openxmlformats.org/officeDocument/2006/relationships/image"/><Relationship Id="rId9" Target="../media/image9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9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jpeg" Type="http://schemas.openxmlformats.org/officeDocument/2006/relationships/image"/><Relationship Id="rId12" Target="../media/image38.png" Type="http://schemas.openxmlformats.org/officeDocument/2006/relationships/image"/><Relationship Id="rId13" Target="../media/image39.jpeg" Type="http://schemas.openxmlformats.org/officeDocument/2006/relationships/image"/><Relationship Id="rId14" Target="../media/image40.jpeg" Type="http://schemas.openxmlformats.org/officeDocument/2006/relationships/image"/><Relationship Id="rId15" Target="../media/image41.png" Type="http://schemas.openxmlformats.org/officeDocument/2006/relationships/image"/><Relationship Id="rId16" Target="../media/image42.png" Type="http://schemas.openxmlformats.org/officeDocument/2006/relationships/image"/><Relationship Id="rId17" Target="../media/image43.png" Type="http://schemas.openxmlformats.org/officeDocument/2006/relationships/image"/><Relationship Id="rId18" Target="../media/image44.pn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5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5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5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8627">
            <a:off x="1028700" y="643231"/>
            <a:ext cx="1270181" cy="2123403"/>
          </a:xfrm>
          <a:custGeom>
            <a:avLst/>
            <a:gdLst/>
            <a:ahLst/>
            <a:cxnLst/>
            <a:rect r="r" b="b" t="t" l="l"/>
            <a:pathLst>
              <a:path h="2123403" w="1270181">
                <a:moveTo>
                  <a:pt x="0" y="0"/>
                </a:moveTo>
                <a:lnTo>
                  <a:pt x="1270181" y="0"/>
                </a:lnTo>
                <a:lnTo>
                  <a:pt x="1270181" y="2123403"/>
                </a:lnTo>
                <a:lnTo>
                  <a:pt x="0" y="21234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198860" y="1359005"/>
            <a:ext cx="13890280" cy="6241634"/>
            <a:chOff x="0" y="0"/>
            <a:chExt cx="2541436" cy="1142001"/>
          </a:xfrm>
        </p:grpSpPr>
        <p:sp>
          <p:nvSpPr>
            <p:cNvPr name="Freeform 5" id="5"/>
            <p:cNvSpPr/>
            <p:nvPr/>
          </p:nvSpPr>
          <p:spPr>
            <a:xfrm flipH="false" flipV="false" rot="0">
              <a:off x="0" y="0"/>
              <a:ext cx="2541436" cy="1142001"/>
            </a:xfrm>
            <a:custGeom>
              <a:avLst/>
              <a:gdLst/>
              <a:ahLst/>
              <a:cxnLst/>
              <a:rect r="r" b="b" t="t" l="l"/>
              <a:pathLst>
                <a:path h="1142001" w="2541436">
                  <a:moveTo>
                    <a:pt x="0" y="0"/>
                  </a:moveTo>
                  <a:lnTo>
                    <a:pt x="2541436" y="0"/>
                  </a:lnTo>
                  <a:lnTo>
                    <a:pt x="2541436" y="1142001"/>
                  </a:lnTo>
                  <a:lnTo>
                    <a:pt x="0" y="1142001"/>
                  </a:lnTo>
                  <a:close/>
                </a:path>
              </a:pathLst>
            </a:custGeom>
            <a:solidFill>
              <a:srgbClr val="FFFFFF"/>
            </a:solidFill>
            <a:ln w="28575" cap="sq">
              <a:solidFill>
                <a:srgbClr val="000000"/>
              </a:solidFill>
              <a:prstDash val="solid"/>
              <a:miter/>
            </a:ln>
          </p:spPr>
        </p:sp>
        <p:sp>
          <p:nvSpPr>
            <p:cNvPr name="TextBox 6" id="6"/>
            <p:cNvSpPr txBox="true"/>
            <p:nvPr/>
          </p:nvSpPr>
          <p:spPr>
            <a:xfrm>
              <a:off x="0" y="-47625"/>
              <a:ext cx="2541436" cy="1189626"/>
            </a:xfrm>
            <a:prstGeom prst="rect">
              <a:avLst/>
            </a:prstGeom>
          </p:spPr>
          <p:txBody>
            <a:bodyPr anchor="ctr" rtlCol="false" tIns="254000" lIns="254000" bIns="254000" rIns="254000"/>
            <a:lstStyle/>
            <a:p>
              <a:pPr algn="l">
                <a:lnSpc>
                  <a:spcPts val="2800"/>
                </a:lnSpc>
              </a:pPr>
            </a:p>
          </p:txBody>
        </p:sp>
      </p:grpSp>
      <p:sp>
        <p:nvSpPr>
          <p:cNvPr name="TextBox 7" id="7"/>
          <p:cNvSpPr txBox="true"/>
          <p:nvPr/>
        </p:nvSpPr>
        <p:spPr>
          <a:xfrm rot="0">
            <a:off x="6253365" y="6224106"/>
            <a:ext cx="5803464" cy="1144905"/>
          </a:xfrm>
          <a:prstGeom prst="rect">
            <a:avLst/>
          </a:prstGeom>
        </p:spPr>
        <p:txBody>
          <a:bodyPr anchor="t" rtlCol="false" tIns="0" lIns="0" bIns="0" rIns="0">
            <a:spAutoFit/>
          </a:bodyPr>
          <a:lstStyle/>
          <a:p>
            <a:pPr algn="ctr">
              <a:lnSpc>
                <a:spcPts val="4619"/>
              </a:lnSpc>
            </a:pPr>
            <a:r>
              <a:rPr lang="en-US" sz="3299">
                <a:solidFill>
                  <a:srgbClr val="000000"/>
                </a:solidFill>
                <a:latin typeface="Fira Code"/>
              </a:rPr>
              <a:t>End Sem Presentation BY Group 7</a:t>
            </a:r>
          </a:p>
        </p:txBody>
      </p:sp>
      <p:sp>
        <p:nvSpPr>
          <p:cNvPr name="Freeform 8" id="8"/>
          <p:cNvSpPr/>
          <p:nvPr/>
        </p:nvSpPr>
        <p:spPr>
          <a:xfrm flipH="false" flipV="false" rot="702477">
            <a:off x="10896237" y="-1207669"/>
            <a:ext cx="3336797" cy="3209392"/>
          </a:xfrm>
          <a:custGeom>
            <a:avLst/>
            <a:gdLst/>
            <a:ahLst/>
            <a:cxnLst/>
            <a:rect r="r" b="b" t="t" l="l"/>
            <a:pathLst>
              <a:path h="3209392" w="3336797">
                <a:moveTo>
                  <a:pt x="0" y="0"/>
                </a:moveTo>
                <a:lnTo>
                  <a:pt x="3336797" y="0"/>
                </a:lnTo>
                <a:lnTo>
                  <a:pt x="3336797" y="3209392"/>
                </a:lnTo>
                <a:lnTo>
                  <a:pt x="0" y="32093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5800681" y="2239941"/>
            <a:ext cx="6686639" cy="579460"/>
          </a:xfrm>
          <a:prstGeom prst="rect">
            <a:avLst/>
          </a:prstGeom>
        </p:spPr>
        <p:txBody>
          <a:bodyPr anchor="t" rtlCol="false" tIns="0" lIns="0" bIns="0" rIns="0">
            <a:spAutoFit/>
          </a:bodyPr>
          <a:lstStyle/>
          <a:p>
            <a:pPr algn="l">
              <a:lnSpc>
                <a:spcPts val="4811"/>
              </a:lnSpc>
            </a:pPr>
            <a:r>
              <a:rPr lang="en-US" sz="3436">
                <a:solidFill>
                  <a:srgbClr val="000000"/>
                </a:solidFill>
                <a:latin typeface="Fira Code Bold"/>
              </a:rPr>
              <a:t>22AIE213 MACHINE LEARNING</a:t>
            </a:r>
          </a:p>
        </p:txBody>
      </p:sp>
      <p:sp>
        <p:nvSpPr>
          <p:cNvPr name="Freeform 10" id="10"/>
          <p:cNvSpPr/>
          <p:nvPr/>
        </p:nvSpPr>
        <p:spPr>
          <a:xfrm flipH="true" flipV="false" rot="1060297">
            <a:off x="13972850" y="6641906"/>
            <a:ext cx="3700450" cy="4078653"/>
          </a:xfrm>
          <a:custGeom>
            <a:avLst/>
            <a:gdLst/>
            <a:ahLst/>
            <a:cxnLst/>
            <a:rect r="r" b="b" t="t" l="l"/>
            <a:pathLst>
              <a:path h="4078653" w="3700450">
                <a:moveTo>
                  <a:pt x="3700451" y="0"/>
                </a:moveTo>
                <a:lnTo>
                  <a:pt x="0" y="0"/>
                </a:lnTo>
                <a:lnTo>
                  <a:pt x="0" y="4078652"/>
                </a:lnTo>
                <a:lnTo>
                  <a:pt x="3700451" y="4078652"/>
                </a:lnTo>
                <a:lnTo>
                  <a:pt x="370045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798627">
            <a:off x="12851096" y="7335341"/>
            <a:ext cx="877279" cy="1466576"/>
          </a:xfrm>
          <a:custGeom>
            <a:avLst/>
            <a:gdLst/>
            <a:ahLst/>
            <a:cxnLst/>
            <a:rect r="r" b="b" t="t" l="l"/>
            <a:pathLst>
              <a:path h="1466576" w="877279">
                <a:moveTo>
                  <a:pt x="0" y="0"/>
                </a:moveTo>
                <a:lnTo>
                  <a:pt x="877279" y="0"/>
                </a:lnTo>
                <a:lnTo>
                  <a:pt x="877279" y="1466576"/>
                </a:lnTo>
                <a:lnTo>
                  <a:pt x="0" y="1466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08309">
            <a:off x="3408552" y="7374704"/>
            <a:ext cx="1888513" cy="3383330"/>
          </a:xfrm>
          <a:custGeom>
            <a:avLst/>
            <a:gdLst/>
            <a:ahLst/>
            <a:cxnLst/>
            <a:rect r="r" b="b" t="t" l="l"/>
            <a:pathLst>
              <a:path h="3383330" w="1888513">
                <a:moveTo>
                  <a:pt x="0" y="0"/>
                </a:moveTo>
                <a:lnTo>
                  <a:pt x="1888513" y="0"/>
                </a:lnTo>
                <a:lnTo>
                  <a:pt x="1888513" y="3383330"/>
                </a:lnTo>
                <a:lnTo>
                  <a:pt x="0" y="33833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2688829" y="5358346"/>
            <a:ext cx="12910343" cy="808610"/>
          </a:xfrm>
          <a:prstGeom prst="rect">
            <a:avLst/>
          </a:prstGeom>
        </p:spPr>
        <p:txBody>
          <a:bodyPr anchor="t" rtlCol="false" tIns="0" lIns="0" bIns="0" rIns="0">
            <a:spAutoFit/>
          </a:bodyPr>
          <a:lstStyle/>
          <a:p>
            <a:pPr algn="ctr">
              <a:lnSpc>
                <a:spcPts val="3126"/>
              </a:lnSpc>
            </a:pPr>
            <a:r>
              <a:rPr lang="en-US" sz="3473">
                <a:solidFill>
                  <a:srgbClr val="FF5BA7"/>
                </a:solidFill>
                <a:latin typeface="Garet 1 Bold"/>
              </a:rPr>
              <a:t>“TRANSLATING THOUGHTS INTO WRITTEN WORDS WITH ROBOTIC FINESSE AND VOCAL FEEDBACK" </a:t>
            </a:r>
          </a:p>
        </p:txBody>
      </p:sp>
      <p:sp>
        <p:nvSpPr>
          <p:cNvPr name="Freeform 14" id="14"/>
          <p:cNvSpPr/>
          <p:nvPr/>
        </p:nvSpPr>
        <p:spPr>
          <a:xfrm flipH="false" flipV="false" rot="-1233395">
            <a:off x="1417973" y="6276317"/>
            <a:ext cx="2378962" cy="2648642"/>
          </a:xfrm>
          <a:custGeom>
            <a:avLst/>
            <a:gdLst/>
            <a:ahLst/>
            <a:cxnLst/>
            <a:rect r="r" b="b" t="t" l="l"/>
            <a:pathLst>
              <a:path h="2648642" w="2378962">
                <a:moveTo>
                  <a:pt x="0" y="0"/>
                </a:moveTo>
                <a:lnTo>
                  <a:pt x="2378962" y="0"/>
                </a:lnTo>
                <a:lnTo>
                  <a:pt x="2378962" y="2648643"/>
                </a:lnTo>
                <a:lnTo>
                  <a:pt x="0" y="264864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5" id="15"/>
          <p:cNvSpPr txBox="true"/>
          <p:nvPr/>
        </p:nvSpPr>
        <p:spPr>
          <a:xfrm rot="0">
            <a:off x="1313130" y="3133725"/>
            <a:ext cx="15683934" cy="2009775"/>
          </a:xfrm>
          <a:prstGeom prst="rect">
            <a:avLst/>
          </a:prstGeom>
        </p:spPr>
        <p:txBody>
          <a:bodyPr anchor="t" rtlCol="false" tIns="0" lIns="0" bIns="0" rIns="0">
            <a:spAutoFit/>
          </a:bodyPr>
          <a:lstStyle/>
          <a:p>
            <a:pPr algn="ctr">
              <a:lnSpc>
                <a:spcPts val="15224"/>
              </a:lnSpc>
            </a:pPr>
            <a:r>
              <a:rPr lang="en-US" sz="14499">
                <a:solidFill>
                  <a:srgbClr val="FFF503"/>
                </a:solidFill>
                <a:latin typeface="Norwester"/>
              </a:rPr>
              <a:t>NEUROSCRIBE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258300"/>
            <a:ext cx="18288000" cy="1028700"/>
            <a:chOff x="0" y="0"/>
            <a:chExt cx="4816593" cy="270933"/>
          </a:xfrm>
        </p:grpSpPr>
        <p:sp>
          <p:nvSpPr>
            <p:cNvPr name="Freeform 4" id="4"/>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3FBEF0"/>
            </a:solidFill>
          </p:spPr>
        </p:sp>
        <p:sp>
          <p:nvSpPr>
            <p:cNvPr name="TextBox 5" id="5"/>
            <p:cNvSpPr txBox="true"/>
            <p:nvPr/>
          </p:nvSpPr>
          <p:spPr>
            <a:xfrm>
              <a:off x="0" y="-19050"/>
              <a:ext cx="4816593" cy="289983"/>
            </a:xfrm>
            <a:prstGeom prst="rect">
              <a:avLst/>
            </a:prstGeom>
          </p:spPr>
          <p:txBody>
            <a:bodyPr anchor="ctr" rtlCol="false" tIns="50800" lIns="50800" bIns="50800" rIns="50800"/>
            <a:lstStyle/>
            <a:p>
              <a:pPr algn="ctr">
                <a:lnSpc>
                  <a:spcPts val="2930"/>
                </a:lnSpc>
              </a:pPr>
            </a:p>
          </p:txBody>
        </p:sp>
      </p:grpSp>
      <p:grpSp>
        <p:nvGrpSpPr>
          <p:cNvPr name="Group 6" id="6"/>
          <p:cNvGrpSpPr/>
          <p:nvPr/>
        </p:nvGrpSpPr>
        <p:grpSpPr>
          <a:xfrm rot="0">
            <a:off x="3244527" y="151930"/>
            <a:ext cx="11821140" cy="1753541"/>
            <a:chOff x="0" y="0"/>
            <a:chExt cx="15761521" cy="2338054"/>
          </a:xfrm>
        </p:grpSpPr>
        <p:sp>
          <p:nvSpPr>
            <p:cNvPr name="TextBox 7" id="7"/>
            <p:cNvSpPr txBox="true"/>
            <p:nvPr/>
          </p:nvSpPr>
          <p:spPr>
            <a:xfrm rot="0">
              <a:off x="2104113" y="1875018"/>
              <a:ext cx="11160489" cy="463036"/>
            </a:xfrm>
            <a:prstGeom prst="rect">
              <a:avLst/>
            </a:prstGeom>
          </p:spPr>
          <p:txBody>
            <a:bodyPr anchor="t" rtlCol="false" tIns="0" lIns="0" bIns="0" rIns="0">
              <a:spAutoFit/>
            </a:bodyPr>
            <a:lstStyle/>
            <a:p>
              <a:pPr algn="ctr">
                <a:lnSpc>
                  <a:spcPts val="2840"/>
                </a:lnSpc>
              </a:pPr>
            </a:p>
          </p:txBody>
        </p:sp>
        <p:sp>
          <p:nvSpPr>
            <p:cNvPr name="TextBox 8" id="8"/>
            <p:cNvSpPr txBox="true"/>
            <p:nvPr/>
          </p:nvSpPr>
          <p:spPr>
            <a:xfrm rot="0">
              <a:off x="0" y="-9525"/>
              <a:ext cx="15761521" cy="1546225"/>
            </a:xfrm>
            <a:prstGeom prst="rect">
              <a:avLst/>
            </a:prstGeom>
          </p:spPr>
          <p:txBody>
            <a:bodyPr anchor="t" rtlCol="false" tIns="0" lIns="0" bIns="0" rIns="0">
              <a:spAutoFit/>
            </a:bodyPr>
            <a:lstStyle/>
            <a:p>
              <a:pPr algn="ctr">
                <a:lnSpc>
                  <a:spcPts val="9110"/>
                </a:lnSpc>
              </a:pPr>
              <a:r>
                <a:rPr lang="en-US" sz="7591">
                  <a:solidFill>
                    <a:srgbClr val="3FBEF0"/>
                  </a:solidFill>
                  <a:latin typeface="Norwester"/>
                </a:rPr>
                <a:t>WHY VMD ??</a:t>
              </a:r>
            </a:p>
          </p:txBody>
        </p:sp>
      </p:grpSp>
      <p:sp>
        <p:nvSpPr>
          <p:cNvPr name="TextBox 9" id="9"/>
          <p:cNvSpPr txBox="true"/>
          <p:nvPr/>
        </p:nvSpPr>
        <p:spPr>
          <a:xfrm rot="0">
            <a:off x="1028700" y="2936383"/>
            <a:ext cx="11669819" cy="4366609"/>
          </a:xfrm>
          <a:prstGeom prst="rect">
            <a:avLst/>
          </a:prstGeom>
        </p:spPr>
        <p:txBody>
          <a:bodyPr anchor="t" rtlCol="false" tIns="0" lIns="0" bIns="0" rIns="0">
            <a:spAutoFit/>
          </a:bodyPr>
          <a:lstStyle/>
          <a:p>
            <a:pPr algn="l" marL="800423" indent="-400212" lvl="1">
              <a:lnSpc>
                <a:spcPts val="4819"/>
              </a:lnSpc>
              <a:buFont typeface="Arial"/>
              <a:buChar char="•"/>
            </a:pPr>
            <a:r>
              <a:rPr lang="en-US" sz="3707">
                <a:solidFill>
                  <a:srgbClr val="000000"/>
                </a:solidFill>
                <a:latin typeface="Fira Code Bold"/>
              </a:rPr>
              <a:t>Adaptive Decomposition</a:t>
            </a:r>
          </a:p>
          <a:p>
            <a:pPr algn="l">
              <a:lnSpc>
                <a:spcPts val="4819"/>
              </a:lnSpc>
            </a:pPr>
          </a:p>
          <a:p>
            <a:pPr algn="l" marL="800423" indent="-400212" lvl="1">
              <a:lnSpc>
                <a:spcPts val="4819"/>
              </a:lnSpc>
              <a:buFont typeface="Arial"/>
              <a:buChar char="•"/>
            </a:pPr>
            <a:r>
              <a:rPr lang="en-US" sz="3707">
                <a:solidFill>
                  <a:srgbClr val="000000"/>
                </a:solidFill>
                <a:latin typeface="Fira Code Bold"/>
              </a:rPr>
              <a:t>Noise Robustness</a:t>
            </a:r>
          </a:p>
          <a:p>
            <a:pPr algn="l">
              <a:lnSpc>
                <a:spcPts val="5985"/>
              </a:lnSpc>
            </a:pPr>
          </a:p>
          <a:p>
            <a:pPr algn="l" marL="800423" indent="-400212" lvl="1">
              <a:lnSpc>
                <a:spcPts val="4819"/>
              </a:lnSpc>
              <a:buFont typeface="Arial"/>
              <a:buChar char="•"/>
            </a:pPr>
            <a:r>
              <a:rPr lang="en-US" sz="3707">
                <a:solidFill>
                  <a:srgbClr val="000000"/>
                </a:solidFill>
                <a:latin typeface="Fira Code Bold"/>
              </a:rPr>
              <a:t>Minimized Mode Mixing</a:t>
            </a:r>
          </a:p>
          <a:p>
            <a:pPr algn="l">
              <a:lnSpc>
                <a:spcPts val="4819"/>
              </a:lnSpc>
            </a:pPr>
          </a:p>
          <a:p>
            <a:pPr algn="l" marL="800423" indent="-400212" lvl="1">
              <a:lnSpc>
                <a:spcPts val="4819"/>
              </a:lnSpc>
              <a:buFont typeface="Arial"/>
              <a:buChar char="•"/>
            </a:pPr>
            <a:r>
              <a:rPr lang="en-US" sz="3707">
                <a:solidFill>
                  <a:srgbClr val="000000"/>
                </a:solidFill>
                <a:latin typeface="Fira Code Bold"/>
              </a:rPr>
              <a:t>Enhanced Time-Frequency Representation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838238" y="4436391"/>
            <a:ext cx="4442378" cy="1753994"/>
            <a:chOff x="0" y="0"/>
            <a:chExt cx="812800" cy="320920"/>
          </a:xfrm>
        </p:grpSpPr>
        <p:sp>
          <p:nvSpPr>
            <p:cNvPr name="Freeform 4" id="4"/>
            <p:cNvSpPr/>
            <p:nvPr/>
          </p:nvSpPr>
          <p:spPr>
            <a:xfrm flipH="false" flipV="false" rot="0">
              <a:off x="0" y="0"/>
              <a:ext cx="812800" cy="320920"/>
            </a:xfrm>
            <a:custGeom>
              <a:avLst/>
              <a:gdLst/>
              <a:ahLst/>
              <a:cxnLst/>
              <a:rect r="r" b="b" t="t" l="l"/>
              <a:pathLst>
                <a:path h="320920" w="812800">
                  <a:moveTo>
                    <a:pt x="0" y="0"/>
                  </a:moveTo>
                  <a:lnTo>
                    <a:pt x="812800" y="0"/>
                  </a:lnTo>
                  <a:lnTo>
                    <a:pt x="812800" y="320920"/>
                  </a:lnTo>
                  <a:lnTo>
                    <a:pt x="0" y="320920"/>
                  </a:lnTo>
                  <a:close/>
                </a:path>
              </a:pathLst>
            </a:custGeom>
            <a:solidFill>
              <a:srgbClr val="FFFFFF"/>
            </a:solidFill>
            <a:ln w="28575" cap="sq">
              <a:solidFill>
                <a:srgbClr val="000000"/>
              </a:solidFill>
              <a:prstDash val="solid"/>
              <a:miter/>
            </a:ln>
          </p:spPr>
        </p:sp>
        <p:sp>
          <p:nvSpPr>
            <p:cNvPr name="TextBox 5" id="5"/>
            <p:cNvSpPr txBox="true"/>
            <p:nvPr/>
          </p:nvSpPr>
          <p:spPr>
            <a:xfrm>
              <a:off x="0" y="-57150"/>
              <a:ext cx="812800" cy="378070"/>
            </a:xfrm>
            <a:prstGeom prst="rect">
              <a:avLst/>
            </a:prstGeom>
          </p:spPr>
          <p:txBody>
            <a:bodyPr anchor="ctr" rtlCol="false" tIns="254000" lIns="254000" bIns="254000" rIns="254000"/>
            <a:lstStyle/>
            <a:p>
              <a:pPr algn="ctr">
                <a:lnSpc>
                  <a:spcPts val="4899"/>
                </a:lnSpc>
              </a:pPr>
              <a:r>
                <a:rPr lang="en-US" sz="3499">
                  <a:solidFill>
                    <a:srgbClr val="000000"/>
                  </a:solidFill>
                  <a:latin typeface="Fira Code Bold"/>
                </a:rPr>
                <a:t>Katz</a:t>
              </a:r>
            </a:p>
          </p:txBody>
        </p:sp>
      </p:grpSp>
      <p:grpSp>
        <p:nvGrpSpPr>
          <p:cNvPr name="Group 6" id="6"/>
          <p:cNvGrpSpPr/>
          <p:nvPr/>
        </p:nvGrpSpPr>
        <p:grpSpPr>
          <a:xfrm rot="0">
            <a:off x="2372864" y="4436391"/>
            <a:ext cx="4442378" cy="1753994"/>
            <a:chOff x="0" y="0"/>
            <a:chExt cx="812800" cy="320920"/>
          </a:xfrm>
        </p:grpSpPr>
        <p:sp>
          <p:nvSpPr>
            <p:cNvPr name="Freeform 7" id="7"/>
            <p:cNvSpPr/>
            <p:nvPr/>
          </p:nvSpPr>
          <p:spPr>
            <a:xfrm flipH="false" flipV="false" rot="0">
              <a:off x="0" y="0"/>
              <a:ext cx="812800" cy="320920"/>
            </a:xfrm>
            <a:custGeom>
              <a:avLst/>
              <a:gdLst/>
              <a:ahLst/>
              <a:cxnLst/>
              <a:rect r="r" b="b" t="t" l="l"/>
              <a:pathLst>
                <a:path h="320920" w="812800">
                  <a:moveTo>
                    <a:pt x="0" y="0"/>
                  </a:moveTo>
                  <a:lnTo>
                    <a:pt x="812800" y="0"/>
                  </a:lnTo>
                  <a:lnTo>
                    <a:pt x="812800" y="320920"/>
                  </a:lnTo>
                  <a:lnTo>
                    <a:pt x="0" y="320920"/>
                  </a:lnTo>
                  <a:close/>
                </a:path>
              </a:pathLst>
            </a:custGeom>
            <a:solidFill>
              <a:srgbClr val="FFFFFF"/>
            </a:solidFill>
            <a:ln w="28575" cap="sq">
              <a:solidFill>
                <a:srgbClr val="000000"/>
              </a:solidFill>
              <a:prstDash val="solid"/>
              <a:miter/>
            </a:ln>
          </p:spPr>
        </p:sp>
        <p:sp>
          <p:nvSpPr>
            <p:cNvPr name="TextBox 8" id="8"/>
            <p:cNvSpPr txBox="true"/>
            <p:nvPr/>
          </p:nvSpPr>
          <p:spPr>
            <a:xfrm>
              <a:off x="0" y="-38100"/>
              <a:ext cx="812800" cy="359020"/>
            </a:xfrm>
            <a:prstGeom prst="rect">
              <a:avLst/>
            </a:prstGeom>
          </p:spPr>
          <p:txBody>
            <a:bodyPr anchor="ctr" rtlCol="false" tIns="254000" lIns="254000" bIns="254000" rIns="254000"/>
            <a:lstStyle/>
            <a:p>
              <a:pPr algn="ctr">
                <a:lnSpc>
                  <a:spcPts val="3541"/>
                </a:lnSpc>
              </a:pPr>
              <a:r>
                <a:rPr lang="en-US" sz="2529">
                  <a:solidFill>
                    <a:srgbClr val="000000"/>
                  </a:solidFill>
                  <a:latin typeface="Fira Code Bold"/>
                </a:rPr>
                <a:t>Spectral Entropy</a:t>
              </a:r>
            </a:p>
          </p:txBody>
        </p:sp>
      </p:grpSp>
      <p:grpSp>
        <p:nvGrpSpPr>
          <p:cNvPr name="Group 9" id="9"/>
          <p:cNvGrpSpPr/>
          <p:nvPr/>
        </p:nvGrpSpPr>
        <p:grpSpPr>
          <a:xfrm rot="0">
            <a:off x="7545896" y="4436391"/>
            <a:ext cx="4442378" cy="1753994"/>
            <a:chOff x="0" y="0"/>
            <a:chExt cx="812800" cy="320920"/>
          </a:xfrm>
        </p:grpSpPr>
        <p:sp>
          <p:nvSpPr>
            <p:cNvPr name="Freeform 10" id="10"/>
            <p:cNvSpPr/>
            <p:nvPr/>
          </p:nvSpPr>
          <p:spPr>
            <a:xfrm flipH="false" flipV="false" rot="0">
              <a:off x="0" y="0"/>
              <a:ext cx="812800" cy="320920"/>
            </a:xfrm>
            <a:custGeom>
              <a:avLst/>
              <a:gdLst/>
              <a:ahLst/>
              <a:cxnLst/>
              <a:rect r="r" b="b" t="t" l="l"/>
              <a:pathLst>
                <a:path h="320920" w="812800">
                  <a:moveTo>
                    <a:pt x="0" y="0"/>
                  </a:moveTo>
                  <a:lnTo>
                    <a:pt x="812800" y="0"/>
                  </a:lnTo>
                  <a:lnTo>
                    <a:pt x="812800" y="320920"/>
                  </a:lnTo>
                  <a:lnTo>
                    <a:pt x="0" y="320920"/>
                  </a:lnTo>
                  <a:close/>
                </a:path>
              </a:pathLst>
            </a:custGeom>
            <a:solidFill>
              <a:srgbClr val="FFFFFF"/>
            </a:solidFill>
            <a:ln w="28575" cap="sq">
              <a:solidFill>
                <a:srgbClr val="000000"/>
              </a:solidFill>
              <a:prstDash val="solid"/>
              <a:miter/>
            </a:ln>
          </p:spPr>
        </p:sp>
        <p:sp>
          <p:nvSpPr>
            <p:cNvPr name="TextBox 11" id="11"/>
            <p:cNvSpPr txBox="true"/>
            <p:nvPr/>
          </p:nvSpPr>
          <p:spPr>
            <a:xfrm>
              <a:off x="0" y="-47625"/>
              <a:ext cx="812800" cy="368545"/>
            </a:xfrm>
            <a:prstGeom prst="rect">
              <a:avLst/>
            </a:prstGeom>
          </p:spPr>
          <p:txBody>
            <a:bodyPr anchor="ctr" rtlCol="false" tIns="254000" lIns="254000" bIns="254000" rIns="254000"/>
            <a:lstStyle/>
            <a:p>
              <a:pPr algn="ctr">
                <a:lnSpc>
                  <a:spcPts val="3640"/>
                </a:lnSpc>
              </a:pPr>
              <a:r>
                <a:rPr lang="en-US" sz="2600">
                  <a:solidFill>
                    <a:srgbClr val="000000"/>
                  </a:solidFill>
                  <a:latin typeface="Fira Code Bold"/>
                </a:rPr>
                <a:t> </a:t>
              </a:r>
              <a:r>
                <a:rPr lang="en-US" sz="2600">
                  <a:solidFill>
                    <a:srgbClr val="000000"/>
                  </a:solidFill>
                  <a:latin typeface="Fira Code Bold"/>
                </a:rPr>
                <a:t>Power Spectral Density</a:t>
              </a:r>
            </a:p>
          </p:txBody>
        </p:sp>
      </p:grpSp>
      <p:sp>
        <p:nvSpPr>
          <p:cNvPr name="Freeform 12" id="12"/>
          <p:cNvSpPr/>
          <p:nvPr/>
        </p:nvSpPr>
        <p:spPr>
          <a:xfrm flipH="false" flipV="false" rot="-967566">
            <a:off x="16066438" y="-312260"/>
            <a:ext cx="2428357" cy="2681920"/>
          </a:xfrm>
          <a:custGeom>
            <a:avLst/>
            <a:gdLst/>
            <a:ahLst/>
            <a:cxnLst/>
            <a:rect r="r" b="b" t="t" l="l"/>
            <a:pathLst>
              <a:path h="2681920" w="2428357">
                <a:moveTo>
                  <a:pt x="0" y="0"/>
                </a:moveTo>
                <a:lnTo>
                  <a:pt x="2428357" y="0"/>
                </a:lnTo>
                <a:lnTo>
                  <a:pt x="2428357" y="2681920"/>
                </a:lnTo>
                <a:lnTo>
                  <a:pt x="0" y="26819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905537">
            <a:off x="169218" y="2564143"/>
            <a:ext cx="2015220" cy="3744497"/>
          </a:xfrm>
          <a:custGeom>
            <a:avLst/>
            <a:gdLst/>
            <a:ahLst/>
            <a:cxnLst/>
            <a:rect r="r" b="b" t="t" l="l"/>
            <a:pathLst>
              <a:path h="3744497" w="2015220">
                <a:moveTo>
                  <a:pt x="0" y="0"/>
                </a:moveTo>
                <a:lnTo>
                  <a:pt x="2015220" y="0"/>
                </a:lnTo>
                <a:lnTo>
                  <a:pt x="2015220" y="3744497"/>
                </a:lnTo>
                <a:lnTo>
                  <a:pt x="0" y="37444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2568436" y="1667208"/>
            <a:ext cx="13173321" cy="981075"/>
          </a:xfrm>
          <a:prstGeom prst="rect">
            <a:avLst/>
          </a:prstGeom>
        </p:spPr>
        <p:txBody>
          <a:bodyPr anchor="t" rtlCol="false" tIns="0" lIns="0" bIns="0" rIns="0">
            <a:spAutoFit/>
          </a:bodyPr>
          <a:lstStyle/>
          <a:p>
            <a:pPr algn="ctr">
              <a:lnSpc>
                <a:spcPts val="7679"/>
              </a:lnSpc>
            </a:pPr>
            <a:r>
              <a:rPr lang="en-US" sz="6399">
                <a:solidFill>
                  <a:srgbClr val="FFF503"/>
                </a:solidFill>
                <a:latin typeface="Norwester"/>
              </a:rPr>
              <a:t>Feature Extraction</a:t>
            </a:r>
          </a:p>
        </p:txBody>
      </p:sp>
      <p:sp>
        <p:nvSpPr>
          <p:cNvPr name="Freeform 15" id="15"/>
          <p:cNvSpPr/>
          <p:nvPr/>
        </p:nvSpPr>
        <p:spPr>
          <a:xfrm flipH="false" flipV="false" rot="697878">
            <a:off x="12161547" y="-282370"/>
            <a:ext cx="1094900" cy="1830380"/>
          </a:xfrm>
          <a:custGeom>
            <a:avLst/>
            <a:gdLst/>
            <a:ahLst/>
            <a:cxnLst/>
            <a:rect r="r" b="b" t="t" l="l"/>
            <a:pathLst>
              <a:path h="1830380" w="1094900">
                <a:moveTo>
                  <a:pt x="0" y="0"/>
                </a:moveTo>
                <a:lnTo>
                  <a:pt x="1094900" y="0"/>
                </a:lnTo>
                <a:lnTo>
                  <a:pt x="1094900" y="1830380"/>
                </a:lnTo>
                <a:lnTo>
                  <a:pt x="0" y="18303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121640">
            <a:off x="3311728" y="7409126"/>
            <a:ext cx="1094900" cy="1830380"/>
          </a:xfrm>
          <a:custGeom>
            <a:avLst/>
            <a:gdLst/>
            <a:ahLst/>
            <a:cxnLst/>
            <a:rect r="r" b="b" t="t" l="l"/>
            <a:pathLst>
              <a:path h="1830380" w="1094900">
                <a:moveTo>
                  <a:pt x="0" y="0"/>
                </a:moveTo>
                <a:lnTo>
                  <a:pt x="1094900" y="0"/>
                </a:lnTo>
                <a:lnTo>
                  <a:pt x="1094900" y="1830380"/>
                </a:lnTo>
                <a:lnTo>
                  <a:pt x="0" y="18303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989403"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8740350"/>
            <a:ext cx="18288000" cy="1546650"/>
            <a:chOff x="0" y="0"/>
            <a:chExt cx="4816593" cy="407348"/>
          </a:xfrm>
        </p:grpSpPr>
        <p:sp>
          <p:nvSpPr>
            <p:cNvPr name="Freeform 4" id="4"/>
            <p:cNvSpPr/>
            <p:nvPr/>
          </p:nvSpPr>
          <p:spPr>
            <a:xfrm flipH="false" flipV="false" rot="0">
              <a:off x="0" y="0"/>
              <a:ext cx="4816592" cy="407348"/>
            </a:xfrm>
            <a:custGeom>
              <a:avLst/>
              <a:gdLst/>
              <a:ahLst/>
              <a:cxnLst/>
              <a:rect r="r" b="b" t="t" l="l"/>
              <a:pathLst>
                <a:path h="407348" w="4816592">
                  <a:moveTo>
                    <a:pt x="0" y="0"/>
                  </a:moveTo>
                  <a:lnTo>
                    <a:pt x="4816592" y="0"/>
                  </a:lnTo>
                  <a:lnTo>
                    <a:pt x="4816592" y="407348"/>
                  </a:lnTo>
                  <a:lnTo>
                    <a:pt x="0" y="407348"/>
                  </a:lnTo>
                  <a:close/>
                </a:path>
              </a:pathLst>
            </a:custGeom>
            <a:solidFill>
              <a:srgbClr val="E74590"/>
            </a:solidFill>
          </p:spPr>
        </p:sp>
        <p:sp>
          <p:nvSpPr>
            <p:cNvPr name="TextBox 5" id="5"/>
            <p:cNvSpPr txBox="true"/>
            <p:nvPr/>
          </p:nvSpPr>
          <p:spPr>
            <a:xfrm>
              <a:off x="0" y="-19050"/>
              <a:ext cx="4816593" cy="426398"/>
            </a:xfrm>
            <a:prstGeom prst="rect">
              <a:avLst/>
            </a:prstGeom>
          </p:spPr>
          <p:txBody>
            <a:bodyPr anchor="ctr" rtlCol="false" tIns="50800" lIns="50800" bIns="50800" rIns="50800"/>
            <a:lstStyle/>
            <a:p>
              <a:pPr algn="ctr">
                <a:lnSpc>
                  <a:spcPts val="2930"/>
                </a:lnSpc>
              </a:pPr>
            </a:p>
          </p:txBody>
        </p:sp>
      </p:grpSp>
      <p:sp>
        <p:nvSpPr>
          <p:cNvPr name="Freeform 6" id="6"/>
          <p:cNvSpPr/>
          <p:nvPr/>
        </p:nvSpPr>
        <p:spPr>
          <a:xfrm flipH="false" flipV="false" rot="0">
            <a:off x="17017819" y="7678648"/>
            <a:ext cx="1270181" cy="2123403"/>
          </a:xfrm>
          <a:custGeom>
            <a:avLst/>
            <a:gdLst/>
            <a:ahLst/>
            <a:cxnLst/>
            <a:rect r="r" b="b" t="t" l="l"/>
            <a:pathLst>
              <a:path h="2123403" w="1270181">
                <a:moveTo>
                  <a:pt x="0" y="0"/>
                </a:moveTo>
                <a:lnTo>
                  <a:pt x="1270181" y="0"/>
                </a:lnTo>
                <a:lnTo>
                  <a:pt x="1270181" y="2123404"/>
                </a:lnTo>
                <a:lnTo>
                  <a:pt x="0" y="21234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084593" y="2354686"/>
            <a:ext cx="7412987" cy="5559740"/>
          </a:xfrm>
          <a:custGeom>
            <a:avLst/>
            <a:gdLst/>
            <a:ahLst/>
            <a:cxnLst/>
            <a:rect r="r" b="b" t="t" l="l"/>
            <a:pathLst>
              <a:path h="5559740" w="7412987">
                <a:moveTo>
                  <a:pt x="0" y="0"/>
                </a:moveTo>
                <a:lnTo>
                  <a:pt x="7412987" y="0"/>
                </a:lnTo>
                <a:lnTo>
                  <a:pt x="7412987" y="5559740"/>
                </a:lnTo>
                <a:lnTo>
                  <a:pt x="0" y="5559740"/>
                </a:lnTo>
                <a:lnTo>
                  <a:pt x="0" y="0"/>
                </a:lnTo>
                <a:close/>
              </a:path>
            </a:pathLst>
          </a:custGeom>
          <a:blipFill>
            <a:blip r:embed="rId6"/>
            <a:stretch>
              <a:fillRect l="0" t="0" r="0" b="0"/>
            </a:stretch>
          </a:blipFill>
        </p:spPr>
      </p:sp>
      <p:sp>
        <p:nvSpPr>
          <p:cNvPr name="Freeform 8" id="8"/>
          <p:cNvSpPr/>
          <p:nvPr/>
        </p:nvSpPr>
        <p:spPr>
          <a:xfrm flipH="false" flipV="false" rot="-811301">
            <a:off x="16314965" y="93954"/>
            <a:ext cx="3420795" cy="3358599"/>
          </a:xfrm>
          <a:custGeom>
            <a:avLst/>
            <a:gdLst/>
            <a:ahLst/>
            <a:cxnLst/>
            <a:rect r="r" b="b" t="t" l="l"/>
            <a:pathLst>
              <a:path h="3358599" w="3420795">
                <a:moveTo>
                  <a:pt x="0" y="0"/>
                </a:moveTo>
                <a:lnTo>
                  <a:pt x="3420795" y="0"/>
                </a:lnTo>
                <a:lnTo>
                  <a:pt x="3420795" y="3358599"/>
                </a:lnTo>
                <a:lnTo>
                  <a:pt x="0" y="33585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4474719" y="519113"/>
            <a:ext cx="9316367" cy="1009650"/>
          </a:xfrm>
          <a:prstGeom prst="rect">
            <a:avLst/>
          </a:prstGeom>
        </p:spPr>
        <p:txBody>
          <a:bodyPr anchor="t" rtlCol="false" tIns="0" lIns="0" bIns="0" rIns="0">
            <a:spAutoFit/>
          </a:bodyPr>
          <a:lstStyle/>
          <a:p>
            <a:pPr algn="l">
              <a:lnSpc>
                <a:spcPts val="7920"/>
              </a:lnSpc>
            </a:pPr>
            <a:r>
              <a:rPr lang="en-US" sz="6600">
                <a:solidFill>
                  <a:srgbClr val="3FBEF0"/>
                </a:solidFill>
                <a:latin typeface="Norwester"/>
              </a:rPr>
              <a:t> </a:t>
            </a:r>
            <a:r>
              <a:rPr lang="en-US" sz="6600">
                <a:solidFill>
                  <a:srgbClr val="3FBEF0"/>
                </a:solidFill>
                <a:latin typeface="Norwester"/>
              </a:rPr>
              <a:t>Power Spectral Density</a:t>
            </a:r>
          </a:p>
        </p:txBody>
      </p:sp>
      <p:sp>
        <p:nvSpPr>
          <p:cNvPr name="TextBox 10" id="10"/>
          <p:cNvSpPr txBox="true"/>
          <p:nvPr/>
        </p:nvSpPr>
        <p:spPr>
          <a:xfrm rot="0">
            <a:off x="649110" y="1976969"/>
            <a:ext cx="9038015" cy="6481430"/>
          </a:xfrm>
          <a:prstGeom prst="rect">
            <a:avLst/>
          </a:prstGeom>
        </p:spPr>
        <p:txBody>
          <a:bodyPr anchor="t" rtlCol="false" tIns="0" lIns="0" bIns="0" rIns="0">
            <a:spAutoFit/>
          </a:bodyPr>
          <a:lstStyle/>
          <a:p>
            <a:pPr algn="l">
              <a:lnSpc>
                <a:spcPts val="3260"/>
              </a:lnSpc>
              <a:spcBef>
                <a:spcPct val="0"/>
              </a:spcBef>
            </a:pPr>
            <a:r>
              <a:rPr lang="en-US" sz="2508">
                <a:solidFill>
                  <a:srgbClr val="000000"/>
                </a:solidFill>
                <a:latin typeface="Fira Code"/>
              </a:rPr>
              <a:t>Power Spectral Density (PSD) describes how the power of a signal or time series is distributed over different frequencies. It is commonly used to analyze the frequency content of signals. The PSD can be estimated using various methods, such as the periodogram, Welch's method, or Fourier transform-based techniques.</a:t>
            </a:r>
          </a:p>
          <a:p>
            <a:pPr algn="l">
              <a:lnSpc>
                <a:spcPts val="3260"/>
              </a:lnSpc>
            </a:pPr>
          </a:p>
          <a:p>
            <a:pPr algn="l" marL="541523" indent="-270762" lvl="1">
              <a:lnSpc>
                <a:spcPts val="3260"/>
              </a:lnSpc>
              <a:buFont typeface="Arial"/>
              <a:buChar char="•"/>
            </a:pPr>
            <a:r>
              <a:rPr lang="en-US" sz="2508">
                <a:solidFill>
                  <a:srgbClr val="000000"/>
                </a:solidFill>
                <a:latin typeface="Fira Code"/>
              </a:rPr>
              <a:t>Periodogram: Directly computes the Fourier transform of the signal and squares the magnitude.</a:t>
            </a:r>
          </a:p>
          <a:p>
            <a:pPr algn="l">
              <a:lnSpc>
                <a:spcPts val="3260"/>
              </a:lnSpc>
            </a:pPr>
          </a:p>
          <a:p>
            <a:pPr algn="l" marL="541523" indent="-270762" lvl="1">
              <a:lnSpc>
                <a:spcPts val="3260"/>
              </a:lnSpc>
              <a:buFont typeface="Arial"/>
              <a:buChar char="•"/>
            </a:pPr>
            <a:r>
              <a:rPr lang="en-US" sz="2508">
                <a:solidFill>
                  <a:srgbClr val="000000"/>
                </a:solidFill>
                <a:latin typeface="Fira Code"/>
              </a:rPr>
              <a:t>Welch's Method: Improves the periodogram by dividing the signal into overlapping segments, computing a modified periodogram for each segment, and averaging the results.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989403"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8790654"/>
            <a:ext cx="18288000" cy="1496346"/>
            <a:chOff x="0" y="0"/>
            <a:chExt cx="4816593" cy="394099"/>
          </a:xfrm>
        </p:grpSpPr>
        <p:sp>
          <p:nvSpPr>
            <p:cNvPr name="Freeform 4" id="4"/>
            <p:cNvSpPr/>
            <p:nvPr/>
          </p:nvSpPr>
          <p:spPr>
            <a:xfrm flipH="false" flipV="false" rot="0">
              <a:off x="0" y="0"/>
              <a:ext cx="4816592" cy="394099"/>
            </a:xfrm>
            <a:custGeom>
              <a:avLst/>
              <a:gdLst/>
              <a:ahLst/>
              <a:cxnLst/>
              <a:rect r="r" b="b" t="t" l="l"/>
              <a:pathLst>
                <a:path h="394099" w="4816592">
                  <a:moveTo>
                    <a:pt x="0" y="0"/>
                  </a:moveTo>
                  <a:lnTo>
                    <a:pt x="4816592" y="0"/>
                  </a:lnTo>
                  <a:lnTo>
                    <a:pt x="4816592" y="394099"/>
                  </a:lnTo>
                  <a:lnTo>
                    <a:pt x="0" y="394099"/>
                  </a:lnTo>
                  <a:close/>
                </a:path>
              </a:pathLst>
            </a:custGeom>
            <a:solidFill>
              <a:srgbClr val="E74590"/>
            </a:solidFill>
          </p:spPr>
        </p:sp>
        <p:sp>
          <p:nvSpPr>
            <p:cNvPr name="TextBox 5" id="5"/>
            <p:cNvSpPr txBox="true"/>
            <p:nvPr/>
          </p:nvSpPr>
          <p:spPr>
            <a:xfrm>
              <a:off x="0" y="-19050"/>
              <a:ext cx="4816593" cy="413149"/>
            </a:xfrm>
            <a:prstGeom prst="rect">
              <a:avLst/>
            </a:prstGeom>
          </p:spPr>
          <p:txBody>
            <a:bodyPr anchor="ctr" rtlCol="false" tIns="50800" lIns="50800" bIns="50800" rIns="50800"/>
            <a:lstStyle/>
            <a:p>
              <a:pPr algn="ctr">
                <a:lnSpc>
                  <a:spcPts val="2930"/>
                </a:lnSpc>
              </a:pPr>
            </a:p>
          </p:txBody>
        </p:sp>
      </p:grpSp>
      <p:sp>
        <p:nvSpPr>
          <p:cNvPr name="Freeform 6" id="6"/>
          <p:cNvSpPr/>
          <p:nvPr/>
        </p:nvSpPr>
        <p:spPr>
          <a:xfrm flipH="false" flipV="false" rot="0">
            <a:off x="14102249" y="7169029"/>
            <a:ext cx="3470378" cy="2877259"/>
          </a:xfrm>
          <a:custGeom>
            <a:avLst/>
            <a:gdLst/>
            <a:ahLst/>
            <a:cxnLst/>
            <a:rect r="r" b="b" t="t" l="l"/>
            <a:pathLst>
              <a:path h="2877259" w="3470378">
                <a:moveTo>
                  <a:pt x="0" y="0"/>
                </a:moveTo>
                <a:lnTo>
                  <a:pt x="3470378" y="0"/>
                </a:lnTo>
                <a:lnTo>
                  <a:pt x="3470378" y="2877259"/>
                </a:lnTo>
                <a:lnTo>
                  <a:pt x="0" y="28772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783234" y="519113"/>
            <a:ext cx="7505425" cy="1009650"/>
          </a:xfrm>
          <a:prstGeom prst="rect">
            <a:avLst/>
          </a:prstGeom>
        </p:spPr>
        <p:txBody>
          <a:bodyPr anchor="t" rtlCol="false" tIns="0" lIns="0" bIns="0" rIns="0">
            <a:spAutoFit/>
          </a:bodyPr>
          <a:lstStyle/>
          <a:p>
            <a:pPr algn="l">
              <a:lnSpc>
                <a:spcPts val="7920"/>
              </a:lnSpc>
            </a:pPr>
            <a:r>
              <a:rPr lang="en-US" sz="6600">
                <a:solidFill>
                  <a:srgbClr val="3FBEF0"/>
                </a:solidFill>
                <a:latin typeface="Norwester"/>
              </a:rPr>
              <a:t>Spectral Entropy</a:t>
            </a:r>
          </a:p>
        </p:txBody>
      </p:sp>
      <p:sp>
        <p:nvSpPr>
          <p:cNvPr name="Freeform 8" id="8"/>
          <p:cNvSpPr/>
          <p:nvPr/>
        </p:nvSpPr>
        <p:spPr>
          <a:xfrm flipH="false" flipV="false" rot="0">
            <a:off x="16302446" y="572772"/>
            <a:ext cx="1270181" cy="2123403"/>
          </a:xfrm>
          <a:custGeom>
            <a:avLst/>
            <a:gdLst/>
            <a:ahLst/>
            <a:cxnLst/>
            <a:rect r="r" b="b" t="t" l="l"/>
            <a:pathLst>
              <a:path h="2123403" w="1270181">
                <a:moveTo>
                  <a:pt x="0" y="0"/>
                </a:moveTo>
                <a:lnTo>
                  <a:pt x="1270181" y="0"/>
                </a:lnTo>
                <a:lnTo>
                  <a:pt x="1270181" y="2123403"/>
                </a:lnTo>
                <a:lnTo>
                  <a:pt x="0" y="21234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719859" y="2667600"/>
            <a:ext cx="11568800" cy="4718326"/>
          </a:xfrm>
          <a:prstGeom prst="rect">
            <a:avLst/>
          </a:prstGeom>
        </p:spPr>
        <p:txBody>
          <a:bodyPr anchor="t" rtlCol="false" tIns="0" lIns="0" bIns="0" rIns="0">
            <a:spAutoFit/>
          </a:bodyPr>
          <a:lstStyle/>
          <a:p>
            <a:pPr algn="l" marL="699384" indent="-349692" lvl="1">
              <a:lnSpc>
                <a:spcPts val="4211"/>
              </a:lnSpc>
              <a:buFont typeface="Arial"/>
              <a:buChar char="•"/>
            </a:pPr>
            <a:r>
              <a:rPr lang="en-US" sz="3239">
                <a:solidFill>
                  <a:srgbClr val="000000"/>
                </a:solidFill>
                <a:latin typeface="Fira Code"/>
              </a:rPr>
              <a:t>Spectral Entropy is a measure of the complexity or irregularity of a signal in the frequency domain. It quantifies the distribution of power across different frequency components of a signal.</a:t>
            </a:r>
          </a:p>
          <a:p>
            <a:pPr algn="l">
              <a:lnSpc>
                <a:spcPts val="4211"/>
              </a:lnSpc>
            </a:pPr>
          </a:p>
          <a:p>
            <a:pPr algn="l" marL="699384" indent="-349692" lvl="1">
              <a:lnSpc>
                <a:spcPts val="4211"/>
              </a:lnSpc>
              <a:buFont typeface="Arial"/>
              <a:buChar char="•"/>
            </a:pPr>
            <a:r>
              <a:rPr lang="en-US" sz="3239">
                <a:solidFill>
                  <a:srgbClr val="000000"/>
                </a:solidFill>
                <a:latin typeface="Fira Code"/>
              </a:rPr>
              <a:t>Mathematically, spectral entropy is calculated using the normalized power spectral density.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989403"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525" y="7960639"/>
            <a:ext cx="18288000" cy="2326361"/>
            <a:chOff x="0" y="0"/>
            <a:chExt cx="4816593" cy="612704"/>
          </a:xfrm>
        </p:grpSpPr>
        <p:sp>
          <p:nvSpPr>
            <p:cNvPr name="Freeform 4" id="4"/>
            <p:cNvSpPr/>
            <p:nvPr/>
          </p:nvSpPr>
          <p:spPr>
            <a:xfrm flipH="false" flipV="false" rot="0">
              <a:off x="0" y="0"/>
              <a:ext cx="4816592" cy="612704"/>
            </a:xfrm>
            <a:custGeom>
              <a:avLst/>
              <a:gdLst/>
              <a:ahLst/>
              <a:cxnLst/>
              <a:rect r="r" b="b" t="t" l="l"/>
              <a:pathLst>
                <a:path h="612704" w="4816592">
                  <a:moveTo>
                    <a:pt x="0" y="0"/>
                  </a:moveTo>
                  <a:lnTo>
                    <a:pt x="4816592" y="0"/>
                  </a:lnTo>
                  <a:lnTo>
                    <a:pt x="4816592" y="612704"/>
                  </a:lnTo>
                  <a:lnTo>
                    <a:pt x="0" y="612704"/>
                  </a:lnTo>
                  <a:close/>
                </a:path>
              </a:pathLst>
            </a:custGeom>
            <a:solidFill>
              <a:srgbClr val="E74590"/>
            </a:solidFill>
          </p:spPr>
        </p:sp>
        <p:sp>
          <p:nvSpPr>
            <p:cNvPr name="TextBox 5" id="5"/>
            <p:cNvSpPr txBox="true"/>
            <p:nvPr/>
          </p:nvSpPr>
          <p:spPr>
            <a:xfrm>
              <a:off x="0" y="-19050"/>
              <a:ext cx="4816593" cy="631754"/>
            </a:xfrm>
            <a:prstGeom prst="rect">
              <a:avLst/>
            </a:prstGeom>
          </p:spPr>
          <p:txBody>
            <a:bodyPr anchor="ctr" rtlCol="false" tIns="50800" lIns="50800" bIns="50800" rIns="50800"/>
            <a:lstStyle/>
            <a:p>
              <a:pPr algn="ctr">
                <a:lnSpc>
                  <a:spcPts val="2930"/>
                </a:lnSpc>
              </a:pPr>
            </a:p>
          </p:txBody>
        </p:sp>
      </p:grpSp>
      <p:sp>
        <p:nvSpPr>
          <p:cNvPr name="TextBox 6" id="6"/>
          <p:cNvSpPr txBox="true"/>
          <p:nvPr/>
        </p:nvSpPr>
        <p:spPr>
          <a:xfrm rot="0">
            <a:off x="4474719" y="519113"/>
            <a:ext cx="9316367" cy="1009650"/>
          </a:xfrm>
          <a:prstGeom prst="rect">
            <a:avLst/>
          </a:prstGeom>
        </p:spPr>
        <p:txBody>
          <a:bodyPr anchor="t" rtlCol="false" tIns="0" lIns="0" bIns="0" rIns="0">
            <a:spAutoFit/>
          </a:bodyPr>
          <a:lstStyle/>
          <a:p>
            <a:pPr algn="l">
              <a:lnSpc>
                <a:spcPts val="7920"/>
              </a:lnSpc>
            </a:pPr>
            <a:r>
              <a:rPr lang="en-US" sz="6600">
                <a:solidFill>
                  <a:srgbClr val="3FBEF0"/>
                </a:solidFill>
                <a:latin typeface="Norwester"/>
              </a:rPr>
              <a:t>Kartz fractal dimension</a:t>
            </a:r>
          </a:p>
        </p:txBody>
      </p:sp>
      <p:sp>
        <p:nvSpPr>
          <p:cNvPr name="Freeform 7" id="7"/>
          <p:cNvSpPr/>
          <p:nvPr/>
        </p:nvSpPr>
        <p:spPr>
          <a:xfrm flipH="false" flipV="false" rot="0">
            <a:off x="16453358" y="7000416"/>
            <a:ext cx="1270181" cy="2123403"/>
          </a:xfrm>
          <a:custGeom>
            <a:avLst/>
            <a:gdLst/>
            <a:ahLst/>
            <a:cxnLst/>
            <a:rect r="r" b="b" t="t" l="l"/>
            <a:pathLst>
              <a:path h="2123403" w="1270181">
                <a:moveTo>
                  <a:pt x="0" y="0"/>
                </a:moveTo>
                <a:lnTo>
                  <a:pt x="1270181" y="0"/>
                </a:lnTo>
                <a:lnTo>
                  <a:pt x="1270181" y="2123403"/>
                </a:lnTo>
                <a:lnTo>
                  <a:pt x="0" y="21234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811301">
            <a:off x="16314965" y="93954"/>
            <a:ext cx="3420795" cy="3358599"/>
          </a:xfrm>
          <a:custGeom>
            <a:avLst/>
            <a:gdLst/>
            <a:ahLst/>
            <a:cxnLst/>
            <a:rect r="r" b="b" t="t" l="l"/>
            <a:pathLst>
              <a:path h="3358599" w="3420795">
                <a:moveTo>
                  <a:pt x="0" y="0"/>
                </a:moveTo>
                <a:lnTo>
                  <a:pt x="3420795" y="0"/>
                </a:lnTo>
                <a:lnTo>
                  <a:pt x="3420795" y="3358599"/>
                </a:lnTo>
                <a:lnTo>
                  <a:pt x="0" y="33585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363486" y="2949099"/>
            <a:ext cx="13558603" cy="1858994"/>
          </a:xfrm>
          <a:prstGeom prst="rect">
            <a:avLst/>
          </a:prstGeom>
        </p:spPr>
        <p:txBody>
          <a:bodyPr anchor="t" rtlCol="false" tIns="0" lIns="0" bIns="0" rIns="0">
            <a:spAutoFit/>
          </a:bodyPr>
          <a:lstStyle/>
          <a:p>
            <a:pPr algn="l" marL="620184" indent="-310092" lvl="1">
              <a:lnSpc>
                <a:spcPts val="3734"/>
              </a:lnSpc>
              <a:buFont typeface="Arial"/>
              <a:buChar char="•"/>
            </a:pPr>
            <a:r>
              <a:rPr lang="en-US" sz="2872">
                <a:solidFill>
                  <a:srgbClr val="000000"/>
                </a:solidFill>
                <a:latin typeface="Fira Code"/>
              </a:rPr>
              <a:t>Katz fractal dimension (KFD) is an effective nonlinear feature extraction method for analyzing the complexity of time series signals</a:t>
            </a:r>
          </a:p>
          <a:p>
            <a:pPr algn="l">
              <a:lnSpc>
                <a:spcPts val="3734"/>
              </a:lnSpc>
            </a:pPr>
          </a:p>
        </p:txBody>
      </p:sp>
      <p:sp>
        <p:nvSpPr>
          <p:cNvPr name="TextBox 10" id="10"/>
          <p:cNvSpPr txBox="true"/>
          <p:nvPr/>
        </p:nvSpPr>
        <p:spPr>
          <a:xfrm rot="0">
            <a:off x="1363486" y="4365341"/>
            <a:ext cx="13094492" cy="2466467"/>
          </a:xfrm>
          <a:prstGeom prst="rect">
            <a:avLst/>
          </a:prstGeom>
        </p:spPr>
        <p:txBody>
          <a:bodyPr anchor="t" rtlCol="false" tIns="0" lIns="0" bIns="0" rIns="0">
            <a:spAutoFit/>
          </a:bodyPr>
          <a:lstStyle/>
          <a:p>
            <a:pPr algn="l">
              <a:lnSpc>
                <a:spcPts val="3951"/>
              </a:lnSpc>
            </a:pPr>
          </a:p>
          <a:p>
            <a:pPr algn="l" marL="656332" indent="-328166" lvl="1">
              <a:lnSpc>
                <a:spcPts val="3951"/>
              </a:lnSpc>
              <a:buFont typeface="Arial"/>
              <a:buChar char="•"/>
            </a:pPr>
            <a:r>
              <a:rPr lang="en-US" sz="3039">
                <a:solidFill>
                  <a:srgbClr val="000000"/>
                </a:solidFill>
                <a:latin typeface="Fira Code"/>
              </a:rPr>
              <a:t>The fractal dimension of a time series signal is a measure of the signal's complexity, indicating how a signal fills space as it evolves over time.</a:t>
            </a:r>
          </a:p>
          <a:p>
            <a:pPr algn="l">
              <a:lnSpc>
                <a:spcPts val="3951"/>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989403"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8782386"/>
            <a:ext cx="18288000" cy="1504614"/>
            <a:chOff x="0" y="0"/>
            <a:chExt cx="4816593" cy="396277"/>
          </a:xfrm>
        </p:grpSpPr>
        <p:sp>
          <p:nvSpPr>
            <p:cNvPr name="Freeform 4" id="4"/>
            <p:cNvSpPr/>
            <p:nvPr/>
          </p:nvSpPr>
          <p:spPr>
            <a:xfrm flipH="false" flipV="false" rot="0">
              <a:off x="0" y="0"/>
              <a:ext cx="4816592" cy="396277"/>
            </a:xfrm>
            <a:custGeom>
              <a:avLst/>
              <a:gdLst/>
              <a:ahLst/>
              <a:cxnLst/>
              <a:rect r="r" b="b" t="t" l="l"/>
              <a:pathLst>
                <a:path h="396277" w="4816592">
                  <a:moveTo>
                    <a:pt x="0" y="0"/>
                  </a:moveTo>
                  <a:lnTo>
                    <a:pt x="4816592" y="0"/>
                  </a:lnTo>
                  <a:lnTo>
                    <a:pt x="4816592" y="396277"/>
                  </a:lnTo>
                  <a:lnTo>
                    <a:pt x="0" y="396277"/>
                  </a:lnTo>
                  <a:close/>
                </a:path>
              </a:pathLst>
            </a:custGeom>
            <a:solidFill>
              <a:srgbClr val="E74590"/>
            </a:solidFill>
          </p:spPr>
        </p:sp>
        <p:sp>
          <p:nvSpPr>
            <p:cNvPr name="TextBox 5" id="5"/>
            <p:cNvSpPr txBox="true"/>
            <p:nvPr/>
          </p:nvSpPr>
          <p:spPr>
            <a:xfrm>
              <a:off x="0" y="-19050"/>
              <a:ext cx="4816593" cy="415327"/>
            </a:xfrm>
            <a:prstGeom prst="rect">
              <a:avLst/>
            </a:prstGeom>
          </p:spPr>
          <p:txBody>
            <a:bodyPr anchor="ctr" rtlCol="false" tIns="50800" lIns="50800" bIns="50800" rIns="50800"/>
            <a:lstStyle/>
            <a:p>
              <a:pPr algn="ctr">
                <a:lnSpc>
                  <a:spcPts val="2930"/>
                </a:lnSpc>
              </a:pPr>
            </a:p>
          </p:txBody>
        </p:sp>
      </p:grpSp>
      <p:sp>
        <p:nvSpPr>
          <p:cNvPr name="Freeform 6" id="6"/>
          <p:cNvSpPr/>
          <p:nvPr/>
        </p:nvSpPr>
        <p:spPr>
          <a:xfrm flipH="false" flipV="false" rot="-811301">
            <a:off x="16314965" y="93954"/>
            <a:ext cx="3420795" cy="3358599"/>
          </a:xfrm>
          <a:custGeom>
            <a:avLst/>
            <a:gdLst/>
            <a:ahLst/>
            <a:cxnLst/>
            <a:rect r="r" b="b" t="t" l="l"/>
            <a:pathLst>
              <a:path h="3358599" w="3420795">
                <a:moveTo>
                  <a:pt x="0" y="0"/>
                </a:moveTo>
                <a:lnTo>
                  <a:pt x="3420795" y="0"/>
                </a:lnTo>
                <a:lnTo>
                  <a:pt x="3420795" y="3358599"/>
                </a:lnTo>
                <a:lnTo>
                  <a:pt x="0" y="33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19175" y="1975176"/>
            <a:ext cx="11744456" cy="4405574"/>
          </a:xfrm>
          <a:prstGeom prst="rect">
            <a:avLst/>
          </a:prstGeom>
        </p:spPr>
        <p:txBody>
          <a:bodyPr anchor="t" rtlCol="false" tIns="0" lIns="0" bIns="0" rIns="0">
            <a:spAutoFit/>
          </a:bodyPr>
          <a:lstStyle/>
          <a:p>
            <a:pPr algn="l" marL="724211" indent="-362106" lvl="1">
              <a:lnSpc>
                <a:spcPts val="4360"/>
              </a:lnSpc>
              <a:buFont typeface="Arial"/>
              <a:buChar char="•"/>
            </a:pPr>
            <a:r>
              <a:rPr lang="en-US" sz="3354">
                <a:solidFill>
                  <a:srgbClr val="000000"/>
                </a:solidFill>
                <a:latin typeface="Fira Code"/>
              </a:rPr>
              <a:t>Let </a:t>
            </a:r>
            <a:r>
              <a:rPr lang="en-US" sz="3354">
                <a:solidFill>
                  <a:srgbClr val="000000"/>
                </a:solidFill>
                <a:latin typeface="Fira Code"/>
              </a:rPr>
              <a:t>L</a:t>
            </a:r>
            <a:r>
              <a:rPr lang="en-US" sz="3354">
                <a:solidFill>
                  <a:srgbClr val="000000"/>
                </a:solidFill>
                <a:latin typeface="Fira Code"/>
              </a:rPr>
              <a:t> be the sum of the Euclidean distances between successive points of the time series.</a:t>
            </a:r>
          </a:p>
          <a:p>
            <a:pPr algn="l" marL="724211" indent="-362106" lvl="1">
              <a:lnSpc>
                <a:spcPts val="4360"/>
              </a:lnSpc>
              <a:buFont typeface="Arial"/>
              <a:buChar char="•"/>
            </a:pPr>
            <a:r>
              <a:rPr lang="en-US" sz="3354">
                <a:solidFill>
                  <a:srgbClr val="000000"/>
                </a:solidFill>
                <a:latin typeface="Fira Code"/>
              </a:rPr>
              <a:t> </a:t>
            </a:r>
            <a:r>
              <a:rPr lang="en-US" sz="3354">
                <a:solidFill>
                  <a:srgbClr val="000000"/>
                </a:solidFill>
                <a:latin typeface="Fira Code"/>
              </a:rPr>
              <a:t>a</a:t>
            </a:r>
            <a:r>
              <a:rPr lang="en-US" sz="3354">
                <a:solidFill>
                  <a:srgbClr val="000000"/>
                </a:solidFill>
                <a:latin typeface="Fira Code"/>
              </a:rPr>
              <a:t> be the average of these distances. </a:t>
            </a:r>
          </a:p>
          <a:p>
            <a:pPr algn="l" marL="724211" indent="-362106" lvl="1">
              <a:lnSpc>
                <a:spcPts val="4360"/>
              </a:lnSpc>
              <a:buFont typeface="Arial"/>
              <a:buChar char="•"/>
            </a:pPr>
            <a:r>
              <a:rPr lang="en-US" sz="3354">
                <a:solidFill>
                  <a:srgbClr val="000000"/>
                </a:solidFill>
                <a:latin typeface="Fira Code"/>
              </a:rPr>
              <a:t>d</a:t>
            </a:r>
            <a:r>
              <a:rPr lang="en-US" sz="3354">
                <a:solidFill>
                  <a:srgbClr val="000000"/>
                </a:solidFill>
                <a:latin typeface="Fira Code"/>
              </a:rPr>
              <a:t> be the maximum distance between the first point and any other point of the time series.</a:t>
            </a:r>
          </a:p>
          <a:p>
            <a:pPr algn="l">
              <a:lnSpc>
                <a:spcPts val="4360"/>
              </a:lnSpc>
            </a:pPr>
          </a:p>
        </p:txBody>
      </p:sp>
      <p:grpSp>
        <p:nvGrpSpPr>
          <p:cNvPr name="Group 8" id="8"/>
          <p:cNvGrpSpPr/>
          <p:nvPr/>
        </p:nvGrpSpPr>
        <p:grpSpPr>
          <a:xfrm rot="0">
            <a:off x="19050" y="7960639"/>
            <a:ext cx="18288000" cy="2326361"/>
            <a:chOff x="0" y="0"/>
            <a:chExt cx="4816593" cy="612704"/>
          </a:xfrm>
        </p:grpSpPr>
        <p:sp>
          <p:nvSpPr>
            <p:cNvPr name="Freeform 9" id="9"/>
            <p:cNvSpPr/>
            <p:nvPr/>
          </p:nvSpPr>
          <p:spPr>
            <a:xfrm flipH="false" flipV="false" rot="0">
              <a:off x="0" y="0"/>
              <a:ext cx="4816592" cy="612704"/>
            </a:xfrm>
            <a:custGeom>
              <a:avLst/>
              <a:gdLst/>
              <a:ahLst/>
              <a:cxnLst/>
              <a:rect r="r" b="b" t="t" l="l"/>
              <a:pathLst>
                <a:path h="612704" w="4816592">
                  <a:moveTo>
                    <a:pt x="0" y="0"/>
                  </a:moveTo>
                  <a:lnTo>
                    <a:pt x="4816592" y="0"/>
                  </a:lnTo>
                  <a:lnTo>
                    <a:pt x="4816592" y="612704"/>
                  </a:lnTo>
                  <a:lnTo>
                    <a:pt x="0" y="612704"/>
                  </a:lnTo>
                  <a:close/>
                </a:path>
              </a:pathLst>
            </a:custGeom>
            <a:solidFill>
              <a:srgbClr val="E74590"/>
            </a:solidFill>
          </p:spPr>
        </p:sp>
        <p:sp>
          <p:nvSpPr>
            <p:cNvPr name="TextBox 10" id="10"/>
            <p:cNvSpPr txBox="true"/>
            <p:nvPr/>
          </p:nvSpPr>
          <p:spPr>
            <a:xfrm>
              <a:off x="0" y="-19050"/>
              <a:ext cx="4816593" cy="631754"/>
            </a:xfrm>
            <a:prstGeom prst="rect">
              <a:avLst/>
            </a:prstGeom>
          </p:spPr>
          <p:txBody>
            <a:bodyPr anchor="ctr" rtlCol="false" tIns="50800" lIns="50800" bIns="50800" rIns="50800"/>
            <a:lstStyle/>
            <a:p>
              <a:pPr algn="ctr">
                <a:lnSpc>
                  <a:spcPts val="2930"/>
                </a:lnSpc>
              </a:pPr>
            </a:p>
          </p:txBody>
        </p:sp>
      </p:grpSp>
      <p:sp>
        <p:nvSpPr>
          <p:cNvPr name="Freeform 11" id="11"/>
          <p:cNvSpPr/>
          <p:nvPr/>
        </p:nvSpPr>
        <p:spPr>
          <a:xfrm flipH="false" flipV="false" rot="0">
            <a:off x="16624209" y="6898937"/>
            <a:ext cx="1270181" cy="2123403"/>
          </a:xfrm>
          <a:custGeom>
            <a:avLst/>
            <a:gdLst/>
            <a:ahLst/>
            <a:cxnLst/>
            <a:rect r="r" b="b" t="t" l="l"/>
            <a:pathLst>
              <a:path h="2123403" w="1270181">
                <a:moveTo>
                  <a:pt x="0" y="0"/>
                </a:moveTo>
                <a:lnTo>
                  <a:pt x="1270182" y="0"/>
                </a:lnTo>
                <a:lnTo>
                  <a:pt x="1270182" y="2123403"/>
                </a:lnTo>
                <a:lnTo>
                  <a:pt x="0" y="21234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2430184" y="6021529"/>
            <a:ext cx="9897161" cy="1754816"/>
          </a:xfrm>
          <a:custGeom>
            <a:avLst/>
            <a:gdLst/>
            <a:ahLst/>
            <a:cxnLst/>
            <a:rect r="r" b="b" t="t" l="l"/>
            <a:pathLst>
              <a:path h="1754816" w="9897161">
                <a:moveTo>
                  <a:pt x="0" y="0"/>
                </a:moveTo>
                <a:lnTo>
                  <a:pt x="9897162" y="0"/>
                </a:lnTo>
                <a:lnTo>
                  <a:pt x="9897162" y="1754816"/>
                </a:lnTo>
                <a:lnTo>
                  <a:pt x="0" y="1754816"/>
                </a:lnTo>
                <a:lnTo>
                  <a:pt x="0" y="0"/>
                </a:lnTo>
                <a:close/>
              </a:path>
            </a:pathLst>
          </a:custGeom>
          <a:blipFill>
            <a:blip r:embed="rId8"/>
            <a:stretch>
              <a:fillRect l="0" t="0" r="0" b="0"/>
            </a:stretch>
          </a:blipFill>
        </p:spPr>
      </p:sp>
      <p:sp>
        <p:nvSpPr>
          <p:cNvPr name="TextBox 13" id="13"/>
          <p:cNvSpPr txBox="true"/>
          <p:nvPr/>
        </p:nvSpPr>
        <p:spPr>
          <a:xfrm rot="0">
            <a:off x="4474719" y="519113"/>
            <a:ext cx="9316367" cy="1009650"/>
          </a:xfrm>
          <a:prstGeom prst="rect">
            <a:avLst/>
          </a:prstGeom>
        </p:spPr>
        <p:txBody>
          <a:bodyPr anchor="t" rtlCol="false" tIns="0" lIns="0" bIns="0" rIns="0">
            <a:spAutoFit/>
          </a:bodyPr>
          <a:lstStyle/>
          <a:p>
            <a:pPr algn="l">
              <a:lnSpc>
                <a:spcPts val="7920"/>
              </a:lnSpc>
            </a:pPr>
            <a:r>
              <a:rPr lang="en-US" sz="6600">
                <a:solidFill>
                  <a:srgbClr val="3FBEF0"/>
                </a:solidFill>
                <a:latin typeface="Norwester"/>
              </a:rPr>
              <a:t>Kartz fractal dimension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989403"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8782386"/>
            <a:ext cx="18288000" cy="1504614"/>
            <a:chOff x="0" y="0"/>
            <a:chExt cx="4816593" cy="396277"/>
          </a:xfrm>
        </p:grpSpPr>
        <p:sp>
          <p:nvSpPr>
            <p:cNvPr name="Freeform 4" id="4"/>
            <p:cNvSpPr/>
            <p:nvPr/>
          </p:nvSpPr>
          <p:spPr>
            <a:xfrm flipH="false" flipV="false" rot="0">
              <a:off x="0" y="0"/>
              <a:ext cx="4816592" cy="396277"/>
            </a:xfrm>
            <a:custGeom>
              <a:avLst/>
              <a:gdLst/>
              <a:ahLst/>
              <a:cxnLst/>
              <a:rect r="r" b="b" t="t" l="l"/>
              <a:pathLst>
                <a:path h="396277" w="4816592">
                  <a:moveTo>
                    <a:pt x="0" y="0"/>
                  </a:moveTo>
                  <a:lnTo>
                    <a:pt x="4816592" y="0"/>
                  </a:lnTo>
                  <a:lnTo>
                    <a:pt x="4816592" y="396277"/>
                  </a:lnTo>
                  <a:lnTo>
                    <a:pt x="0" y="396277"/>
                  </a:lnTo>
                  <a:close/>
                </a:path>
              </a:pathLst>
            </a:custGeom>
            <a:solidFill>
              <a:srgbClr val="E74590"/>
            </a:solidFill>
          </p:spPr>
        </p:sp>
        <p:sp>
          <p:nvSpPr>
            <p:cNvPr name="TextBox 5" id="5"/>
            <p:cNvSpPr txBox="true"/>
            <p:nvPr/>
          </p:nvSpPr>
          <p:spPr>
            <a:xfrm>
              <a:off x="0" y="-19050"/>
              <a:ext cx="4816593" cy="415327"/>
            </a:xfrm>
            <a:prstGeom prst="rect">
              <a:avLst/>
            </a:prstGeom>
          </p:spPr>
          <p:txBody>
            <a:bodyPr anchor="ctr" rtlCol="false" tIns="50800" lIns="50800" bIns="50800" rIns="50800"/>
            <a:lstStyle/>
            <a:p>
              <a:pPr algn="ctr">
                <a:lnSpc>
                  <a:spcPts val="2930"/>
                </a:lnSpc>
              </a:pPr>
            </a:p>
          </p:txBody>
        </p:sp>
      </p:grpSp>
      <p:sp>
        <p:nvSpPr>
          <p:cNvPr name="Freeform 6" id="6"/>
          <p:cNvSpPr/>
          <p:nvPr/>
        </p:nvSpPr>
        <p:spPr>
          <a:xfrm flipH="false" flipV="false" rot="-811301">
            <a:off x="16314965" y="93954"/>
            <a:ext cx="3420795" cy="3358599"/>
          </a:xfrm>
          <a:custGeom>
            <a:avLst/>
            <a:gdLst/>
            <a:ahLst/>
            <a:cxnLst/>
            <a:rect r="r" b="b" t="t" l="l"/>
            <a:pathLst>
              <a:path h="3358599" w="3420795">
                <a:moveTo>
                  <a:pt x="0" y="0"/>
                </a:moveTo>
                <a:lnTo>
                  <a:pt x="3420795" y="0"/>
                </a:lnTo>
                <a:lnTo>
                  <a:pt x="3420795" y="3358599"/>
                </a:lnTo>
                <a:lnTo>
                  <a:pt x="0" y="33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9050" y="7960639"/>
            <a:ext cx="18288000" cy="2326361"/>
            <a:chOff x="0" y="0"/>
            <a:chExt cx="4816593" cy="612704"/>
          </a:xfrm>
        </p:grpSpPr>
        <p:sp>
          <p:nvSpPr>
            <p:cNvPr name="Freeform 8" id="8"/>
            <p:cNvSpPr/>
            <p:nvPr/>
          </p:nvSpPr>
          <p:spPr>
            <a:xfrm flipH="false" flipV="false" rot="0">
              <a:off x="0" y="0"/>
              <a:ext cx="4816592" cy="612704"/>
            </a:xfrm>
            <a:custGeom>
              <a:avLst/>
              <a:gdLst/>
              <a:ahLst/>
              <a:cxnLst/>
              <a:rect r="r" b="b" t="t" l="l"/>
              <a:pathLst>
                <a:path h="612704" w="4816592">
                  <a:moveTo>
                    <a:pt x="0" y="0"/>
                  </a:moveTo>
                  <a:lnTo>
                    <a:pt x="4816592" y="0"/>
                  </a:lnTo>
                  <a:lnTo>
                    <a:pt x="4816592" y="612704"/>
                  </a:lnTo>
                  <a:lnTo>
                    <a:pt x="0" y="612704"/>
                  </a:lnTo>
                  <a:close/>
                </a:path>
              </a:pathLst>
            </a:custGeom>
            <a:solidFill>
              <a:srgbClr val="E74590"/>
            </a:solidFill>
          </p:spPr>
        </p:sp>
        <p:sp>
          <p:nvSpPr>
            <p:cNvPr name="TextBox 9" id="9"/>
            <p:cNvSpPr txBox="true"/>
            <p:nvPr/>
          </p:nvSpPr>
          <p:spPr>
            <a:xfrm>
              <a:off x="0" y="-19050"/>
              <a:ext cx="4816593" cy="631754"/>
            </a:xfrm>
            <a:prstGeom prst="rect">
              <a:avLst/>
            </a:prstGeom>
          </p:spPr>
          <p:txBody>
            <a:bodyPr anchor="ctr" rtlCol="false" tIns="50800" lIns="50800" bIns="50800" rIns="50800"/>
            <a:lstStyle/>
            <a:p>
              <a:pPr algn="ctr">
                <a:lnSpc>
                  <a:spcPts val="2930"/>
                </a:lnSpc>
              </a:pPr>
            </a:p>
          </p:txBody>
        </p:sp>
      </p:grpSp>
      <p:sp>
        <p:nvSpPr>
          <p:cNvPr name="Freeform 10" id="10"/>
          <p:cNvSpPr/>
          <p:nvPr/>
        </p:nvSpPr>
        <p:spPr>
          <a:xfrm flipH="false" flipV="false" rot="0">
            <a:off x="16624209" y="6898937"/>
            <a:ext cx="1270181" cy="2123403"/>
          </a:xfrm>
          <a:custGeom>
            <a:avLst/>
            <a:gdLst/>
            <a:ahLst/>
            <a:cxnLst/>
            <a:rect r="r" b="b" t="t" l="l"/>
            <a:pathLst>
              <a:path h="2123403" w="1270181">
                <a:moveTo>
                  <a:pt x="0" y="0"/>
                </a:moveTo>
                <a:lnTo>
                  <a:pt x="1270182" y="0"/>
                </a:lnTo>
                <a:lnTo>
                  <a:pt x="1270182" y="2123403"/>
                </a:lnTo>
                <a:lnTo>
                  <a:pt x="0" y="21234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3105140" y="557212"/>
            <a:ext cx="10990297" cy="942975"/>
          </a:xfrm>
          <a:prstGeom prst="rect">
            <a:avLst/>
          </a:prstGeom>
        </p:spPr>
        <p:txBody>
          <a:bodyPr anchor="t" rtlCol="false" tIns="0" lIns="0" bIns="0" rIns="0">
            <a:spAutoFit/>
          </a:bodyPr>
          <a:lstStyle/>
          <a:p>
            <a:pPr algn="l">
              <a:lnSpc>
                <a:spcPts val="7440"/>
              </a:lnSpc>
            </a:pPr>
            <a:r>
              <a:rPr lang="en-US" sz="6200">
                <a:solidFill>
                  <a:srgbClr val="3FBEF0"/>
                </a:solidFill>
                <a:latin typeface="Norwester"/>
              </a:rPr>
              <a:t>Why Kartz fractal dimension?</a:t>
            </a:r>
          </a:p>
        </p:txBody>
      </p:sp>
      <p:sp>
        <p:nvSpPr>
          <p:cNvPr name="TextBox 12" id="12"/>
          <p:cNvSpPr txBox="true"/>
          <p:nvPr/>
        </p:nvSpPr>
        <p:spPr>
          <a:xfrm rot="0">
            <a:off x="1467705" y="2769878"/>
            <a:ext cx="12302966" cy="3226380"/>
          </a:xfrm>
          <a:prstGeom prst="rect">
            <a:avLst/>
          </a:prstGeom>
        </p:spPr>
        <p:txBody>
          <a:bodyPr anchor="t" rtlCol="false" tIns="0" lIns="0" bIns="0" rIns="0">
            <a:spAutoFit/>
          </a:bodyPr>
          <a:lstStyle/>
          <a:p>
            <a:pPr algn="l" marL="853748" indent="-426874" lvl="1">
              <a:lnSpc>
                <a:spcPts val="5140"/>
              </a:lnSpc>
              <a:buFont typeface="Arial"/>
              <a:buChar char="•"/>
            </a:pPr>
            <a:r>
              <a:rPr lang="en-US" sz="3954">
                <a:solidFill>
                  <a:srgbClr val="000000"/>
                </a:solidFill>
                <a:latin typeface="Fira Code"/>
              </a:rPr>
              <a:t>Quantifies Complexity and Irregularity</a:t>
            </a:r>
          </a:p>
          <a:p>
            <a:pPr algn="l" marL="853748" indent="-426874" lvl="1">
              <a:lnSpc>
                <a:spcPts val="5140"/>
              </a:lnSpc>
              <a:buFont typeface="Arial"/>
              <a:buChar char="•"/>
            </a:pPr>
            <a:r>
              <a:rPr lang="en-US" sz="3954">
                <a:solidFill>
                  <a:srgbClr val="000000"/>
                </a:solidFill>
                <a:latin typeface="Fira Code"/>
              </a:rPr>
              <a:t>Sensitivity to Signal Variations</a:t>
            </a:r>
          </a:p>
          <a:p>
            <a:pPr algn="l" marL="853748" indent="-426874" lvl="1">
              <a:lnSpc>
                <a:spcPts val="5140"/>
              </a:lnSpc>
              <a:buFont typeface="Arial"/>
              <a:buChar char="•"/>
            </a:pPr>
            <a:r>
              <a:rPr lang="en-US" sz="3954">
                <a:solidFill>
                  <a:srgbClr val="000000"/>
                </a:solidFill>
                <a:latin typeface="Fira Code"/>
              </a:rPr>
              <a:t>Robustness to Noise</a:t>
            </a:r>
          </a:p>
          <a:p>
            <a:pPr algn="l" marL="853748" indent="-426874" lvl="1">
              <a:lnSpc>
                <a:spcPts val="5140"/>
              </a:lnSpc>
              <a:buFont typeface="Arial"/>
              <a:buChar char="•"/>
            </a:pPr>
            <a:r>
              <a:rPr lang="en-US" sz="3954">
                <a:solidFill>
                  <a:srgbClr val="000000"/>
                </a:solidFill>
                <a:latin typeface="Fira Code"/>
              </a:rPr>
              <a:t>Applicability to Nonlinear Signals</a:t>
            </a:r>
          </a:p>
          <a:p>
            <a:pPr algn="l" marL="853748" indent="-426874" lvl="1">
              <a:lnSpc>
                <a:spcPts val="5140"/>
              </a:lnSpc>
              <a:buFont typeface="Arial"/>
              <a:buChar char="•"/>
            </a:pPr>
            <a:r>
              <a:rPr lang="en-US" sz="3954">
                <a:solidFill>
                  <a:srgbClr val="000000"/>
                </a:solidFill>
                <a:latin typeface="Fira Code"/>
              </a:rPr>
              <a:t>Discriminatory Power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8117551"/>
            <a:ext cx="18288000" cy="2169449"/>
            <a:chOff x="0" y="0"/>
            <a:chExt cx="4816593" cy="571378"/>
          </a:xfrm>
        </p:grpSpPr>
        <p:sp>
          <p:nvSpPr>
            <p:cNvPr name="Freeform 4" id="4"/>
            <p:cNvSpPr/>
            <p:nvPr/>
          </p:nvSpPr>
          <p:spPr>
            <a:xfrm flipH="false" flipV="false" rot="0">
              <a:off x="0" y="0"/>
              <a:ext cx="4816592" cy="571378"/>
            </a:xfrm>
            <a:custGeom>
              <a:avLst/>
              <a:gdLst/>
              <a:ahLst/>
              <a:cxnLst/>
              <a:rect r="r" b="b" t="t" l="l"/>
              <a:pathLst>
                <a:path h="571378" w="4816592">
                  <a:moveTo>
                    <a:pt x="0" y="0"/>
                  </a:moveTo>
                  <a:lnTo>
                    <a:pt x="4816592" y="0"/>
                  </a:lnTo>
                  <a:lnTo>
                    <a:pt x="4816592" y="571378"/>
                  </a:lnTo>
                  <a:lnTo>
                    <a:pt x="0" y="571378"/>
                  </a:lnTo>
                  <a:close/>
                </a:path>
              </a:pathLst>
            </a:custGeom>
            <a:solidFill>
              <a:srgbClr val="3FBEF0"/>
            </a:solidFill>
          </p:spPr>
        </p:sp>
        <p:sp>
          <p:nvSpPr>
            <p:cNvPr name="TextBox 5" id="5"/>
            <p:cNvSpPr txBox="true"/>
            <p:nvPr/>
          </p:nvSpPr>
          <p:spPr>
            <a:xfrm>
              <a:off x="0" y="-19050"/>
              <a:ext cx="4816593" cy="590428"/>
            </a:xfrm>
            <a:prstGeom prst="rect">
              <a:avLst/>
            </a:prstGeom>
          </p:spPr>
          <p:txBody>
            <a:bodyPr anchor="ctr" rtlCol="false" tIns="50800" lIns="50800" bIns="50800" rIns="50800"/>
            <a:lstStyle/>
            <a:p>
              <a:pPr algn="ctr">
                <a:lnSpc>
                  <a:spcPts val="2930"/>
                </a:lnSpc>
              </a:pPr>
            </a:p>
          </p:txBody>
        </p:sp>
      </p:grpSp>
      <p:sp>
        <p:nvSpPr>
          <p:cNvPr name="Freeform 6" id="6"/>
          <p:cNvSpPr/>
          <p:nvPr/>
        </p:nvSpPr>
        <p:spPr>
          <a:xfrm flipH="false" flipV="false" rot="826264">
            <a:off x="15578709" y="-1513845"/>
            <a:ext cx="3361182" cy="3689921"/>
          </a:xfrm>
          <a:custGeom>
            <a:avLst/>
            <a:gdLst/>
            <a:ahLst/>
            <a:cxnLst/>
            <a:rect r="r" b="b" t="t" l="l"/>
            <a:pathLst>
              <a:path h="3689921" w="3361182">
                <a:moveTo>
                  <a:pt x="0" y="0"/>
                </a:moveTo>
                <a:lnTo>
                  <a:pt x="3361182" y="0"/>
                </a:lnTo>
                <a:lnTo>
                  <a:pt x="3361182" y="3689921"/>
                </a:lnTo>
                <a:lnTo>
                  <a:pt x="0" y="36899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965540">
            <a:off x="-747049" y="-474140"/>
            <a:ext cx="2273889" cy="3493405"/>
          </a:xfrm>
          <a:custGeom>
            <a:avLst/>
            <a:gdLst/>
            <a:ahLst/>
            <a:cxnLst/>
            <a:rect r="r" b="b" t="t" l="l"/>
            <a:pathLst>
              <a:path h="3493405" w="2273889">
                <a:moveTo>
                  <a:pt x="0" y="0"/>
                </a:moveTo>
                <a:lnTo>
                  <a:pt x="2273889" y="0"/>
                </a:lnTo>
                <a:lnTo>
                  <a:pt x="2273889" y="3493405"/>
                </a:lnTo>
                <a:lnTo>
                  <a:pt x="0" y="34934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602106">
            <a:off x="15238246" y="5948541"/>
            <a:ext cx="3184504" cy="2999224"/>
          </a:xfrm>
          <a:custGeom>
            <a:avLst/>
            <a:gdLst/>
            <a:ahLst/>
            <a:cxnLst/>
            <a:rect r="r" b="b" t="t" l="l"/>
            <a:pathLst>
              <a:path h="2999224" w="3184504">
                <a:moveTo>
                  <a:pt x="0" y="0"/>
                </a:moveTo>
                <a:lnTo>
                  <a:pt x="3184504" y="0"/>
                </a:lnTo>
                <a:lnTo>
                  <a:pt x="3184504" y="2999224"/>
                </a:lnTo>
                <a:lnTo>
                  <a:pt x="0" y="2999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60294" y="7622613"/>
            <a:ext cx="3211883" cy="3159325"/>
          </a:xfrm>
          <a:custGeom>
            <a:avLst/>
            <a:gdLst/>
            <a:ahLst/>
            <a:cxnLst/>
            <a:rect r="r" b="b" t="t" l="l"/>
            <a:pathLst>
              <a:path h="3159325" w="3211883">
                <a:moveTo>
                  <a:pt x="0" y="0"/>
                </a:moveTo>
                <a:lnTo>
                  <a:pt x="3211883" y="0"/>
                </a:lnTo>
                <a:lnTo>
                  <a:pt x="3211883" y="3159325"/>
                </a:lnTo>
                <a:lnTo>
                  <a:pt x="0" y="31593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2976992" y="534375"/>
            <a:ext cx="12981696" cy="1466850"/>
          </a:xfrm>
          <a:prstGeom prst="rect">
            <a:avLst/>
          </a:prstGeom>
        </p:spPr>
        <p:txBody>
          <a:bodyPr anchor="t" rtlCol="false" tIns="0" lIns="0" bIns="0" rIns="0">
            <a:spAutoFit/>
          </a:bodyPr>
          <a:lstStyle/>
          <a:p>
            <a:pPr algn="ctr">
              <a:lnSpc>
                <a:spcPts val="11519"/>
              </a:lnSpc>
            </a:pPr>
            <a:r>
              <a:rPr lang="en-US" sz="9600">
                <a:solidFill>
                  <a:srgbClr val="3FBEF0"/>
                </a:solidFill>
                <a:latin typeface="Norwester"/>
              </a:rPr>
              <a:t>Traditional ML ALGO</a:t>
            </a:r>
          </a:p>
        </p:txBody>
      </p:sp>
      <p:grpSp>
        <p:nvGrpSpPr>
          <p:cNvPr name="Group 11" id="11"/>
          <p:cNvGrpSpPr/>
          <p:nvPr/>
        </p:nvGrpSpPr>
        <p:grpSpPr>
          <a:xfrm rot="0">
            <a:off x="3510161" y="2458084"/>
            <a:ext cx="11267678" cy="6044042"/>
            <a:chOff x="0" y="0"/>
            <a:chExt cx="3007534" cy="1613257"/>
          </a:xfrm>
        </p:grpSpPr>
        <p:sp>
          <p:nvSpPr>
            <p:cNvPr name="Freeform 12" id="12"/>
            <p:cNvSpPr/>
            <p:nvPr/>
          </p:nvSpPr>
          <p:spPr>
            <a:xfrm flipH="false" flipV="false" rot="0">
              <a:off x="0" y="0"/>
              <a:ext cx="3007534" cy="1613257"/>
            </a:xfrm>
            <a:custGeom>
              <a:avLst/>
              <a:gdLst/>
              <a:ahLst/>
              <a:cxnLst/>
              <a:rect r="r" b="b" t="t" l="l"/>
              <a:pathLst>
                <a:path h="1613257" w="3007534">
                  <a:moveTo>
                    <a:pt x="35042" y="0"/>
                  </a:moveTo>
                  <a:lnTo>
                    <a:pt x="2972493" y="0"/>
                  </a:lnTo>
                  <a:cubicBezTo>
                    <a:pt x="2991845" y="0"/>
                    <a:pt x="3007534" y="15689"/>
                    <a:pt x="3007534" y="35042"/>
                  </a:cubicBezTo>
                  <a:lnTo>
                    <a:pt x="3007534" y="1578216"/>
                  </a:lnTo>
                  <a:cubicBezTo>
                    <a:pt x="3007534" y="1587509"/>
                    <a:pt x="3003842" y="1596422"/>
                    <a:pt x="2997271" y="1602994"/>
                  </a:cubicBezTo>
                  <a:cubicBezTo>
                    <a:pt x="2990699" y="1609566"/>
                    <a:pt x="2981786" y="1613257"/>
                    <a:pt x="2972493" y="1613257"/>
                  </a:cubicBezTo>
                  <a:lnTo>
                    <a:pt x="35042" y="1613257"/>
                  </a:lnTo>
                  <a:cubicBezTo>
                    <a:pt x="15689" y="1613257"/>
                    <a:pt x="0" y="1597569"/>
                    <a:pt x="0" y="1578216"/>
                  </a:cubicBezTo>
                  <a:lnTo>
                    <a:pt x="0" y="35042"/>
                  </a:lnTo>
                  <a:cubicBezTo>
                    <a:pt x="0" y="15689"/>
                    <a:pt x="15689" y="0"/>
                    <a:pt x="35042" y="0"/>
                  </a:cubicBezTo>
                  <a:close/>
                </a:path>
              </a:pathLst>
            </a:custGeom>
            <a:solidFill>
              <a:srgbClr val="FFFFFF"/>
            </a:solidFill>
            <a:ln w="190500" cap="rnd">
              <a:solidFill>
                <a:srgbClr val="082A44"/>
              </a:solidFill>
              <a:prstDash val="solid"/>
              <a:round/>
            </a:ln>
          </p:spPr>
        </p:sp>
        <p:sp>
          <p:nvSpPr>
            <p:cNvPr name="TextBox 13" id="13"/>
            <p:cNvSpPr txBox="true"/>
            <p:nvPr/>
          </p:nvSpPr>
          <p:spPr>
            <a:xfrm>
              <a:off x="0" y="-38100"/>
              <a:ext cx="3007534" cy="1651357"/>
            </a:xfrm>
            <a:prstGeom prst="rect">
              <a:avLst/>
            </a:prstGeom>
          </p:spPr>
          <p:txBody>
            <a:bodyPr anchor="ctr" rtlCol="false" tIns="41460" lIns="41460" bIns="41460" rIns="41460"/>
            <a:lstStyle/>
            <a:p>
              <a:pPr algn="ctr">
                <a:lnSpc>
                  <a:spcPts val="2659"/>
                </a:lnSpc>
              </a:pPr>
            </a:p>
          </p:txBody>
        </p:sp>
      </p:grpSp>
      <p:sp>
        <p:nvSpPr>
          <p:cNvPr name="Freeform 14" id="14"/>
          <p:cNvSpPr/>
          <p:nvPr/>
        </p:nvSpPr>
        <p:spPr>
          <a:xfrm flipH="false" flipV="false" rot="0">
            <a:off x="3962928" y="3194699"/>
            <a:ext cx="4564069" cy="4570812"/>
          </a:xfrm>
          <a:custGeom>
            <a:avLst/>
            <a:gdLst/>
            <a:ahLst/>
            <a:cxnLst/>
            <a:rect r="r" b="b" t="t" l="l"/>
            <a:pathLst>
              <a:path h="4570812" w="4564069">
                <a:moveTo>
                  <a:pt x="0" y="0"/>
                </a:moveTo>
                <a:lnTo>
                  <a:pt x="4564068" y="0"/>
                </a:lnTo>
                <a:lnTo>
                  <a:pt x="4564068" y="4570812"/>
                </a:lnTo>
                <a:lnTo>
                  <a:pt x="0" y="4570812"/>
                </a:lnTo>
                <a:lnTo>
                  <a:pt x="0" y="0"/>
                </a:lnTo>
                <a:close/>
              </a:path>
            </a:pathLst>
          </a:custGeom>
          <a:blipFill>
            <a:blip r:embed="rId12"/>
            <a:stretch>
              <a:fillRect l="-21351" t="0" r="-19534" b="0"/>
            </a:stretch>
          </a:blipFill>
        </p:spPr>
      </p:sp>
      <p:sp>
        <p:nvSpPr>
          <p:cNvPr name="Freeform 15" id="15"/>
          <p:cNvSpPr/>
          <p:nvPr/>
        </p:nvSpPr>
        <p:spPr>
          <a:xfrm flipH="false" flipV="false" rot="0">
            <a:off x="9517823" y="3194699"/>
            <a:ext cx="4492645" cy="4492645"/>
          </a:xfrm>
          <a:custGeom>
            <a:avLst/>
            <a:gdLst/>
            <a:ahLst/>
            <a:cxnLst/>
            <a:rect r="r" b="b" t="t" l="l"/>
            <a:pathLst>
              <a:path h="4492645" w="4492645">
                <a:moveTo>
                  <a:pt x="0" y="0"/>
                </a:moveTo>
                <a:lnTo>
                  <a:pt x="4492646" y="0"/>
                </a:lnTo>
                <a:lnTo>
                  <a:pt x="4492646" y="4492646"/>
                </a:lnTo>
                <a:lnTo>
                  <a:pt x="0" y="4492646"/>
                </a:lnTo>
                <a:lnTo>
                  <a:pt x="0" y="0"/>
                </a:lnTo>
                <a:close/>
              </a:path>
            </a:pathLst>
          </a:custGeom>
          <a:blipFill>
            <a:blip r:embed="rId1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989403"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8117551"/>
            <a:ext cx="18288000" cy="2169449"/>
            <a:chOff x="0" y="0"/>
            <a:chExt cx="4816593" cy="571378"/>
          </a:xfrm>
        </p:grpSpPr>
        <p:sp>
          <p:nvSpPr>
            <p:cNvPr name="Freeform 4" id="4"/>
            <p:cNvSpPr/>
            <p:nvPr/>
          </p:nvSpPr>
          <p:spPr>
            <a:xfrm flipH="false" flipV="false" rot="0">
              <a:off x="0" y="0"/>
              <a:ext cx="4816592" cy="571378"/>
            </a:xfrm>
            <a:custGeom>
              <a:avLst/>
              <a:gdLst/>
              <a:ahLst/>
              <a:cxnLst/>
              <a:rect r="r" b="b" t="t" l="l"/>
              <a:pathLst>
                <a:path h="571378" w="4816592">
                  <a:moveTo>
                    <a:pt x="0" y="0"/>
                  </a:moveTo>
                  <a:lnTo>
                    <a:pt x="4816592" y="0"/>
                  </a:lnTo>
                  <a:lnTo>
                    <a:pt x="4816592" y="571378"/>
                  </a:lnTo>
                  <a:lnTo>
                    <a:pt x="0" y="571378"/>
                  </a:lnTo>
                  <a:close/>
                </a:path>
              </a:pathLst>
            </a:custGeom>
            <a:solidFill>
              <a:srgbClr val="3FBEF0"/>
            </a:solidFill>
          </p:spPr>
        </p:sp>
        <p:sp>
          <p:nvSpPr>
            <p:cNvPr name="TextBox 5" id="5"/>
            <p:cNvSpPr txBox="true"/>
            <p:nvPr/>
          </p:nvSpPr>
          <p:spPr>
            <a:xfrm>
              <a:off x="0" y="-19050"/>
              <a:ext cx="4816593" cy="590428"/>
            </a:xfrm>
            <a:prstGeom prst="rect">
              <a:avLst/>
            </a:prstGeom>
          </p:spPr>
          <p:txBody>
            <a:bodyPr anchor="ctr" rtlCol="false" tIns="50800" lIns="50800" bIns="50800" rIns="50800"/>
            <a:lstStyle/>
            <a:p>
              <a:pPr algn="ctr">
                <a:lnSpc>
                  <a:spcPts val="2930"/>
                </a:lnSpc>
              </a:pPr>
            </a:p>
          </p:txBody>
        </p:sp>
      </p:grpSp>
      <p:sp>
        <p:nvSpPr>
          <p:cNvPr name="Freeform 6" id="6"/>
          <p:cNvSpPr/>
          <p:nvPr/>
        </p:nvSpPr>
        <p:spPr>
          <a:xfrm flipH="false" flipV="false" rot="826264">
            <a:off x="15578709" y="-1513845"/>
            <a:ext cx="3361182" cy="3689921"/>
          </a:xfrm>
          <a:custGeom>
            <a:avLst/>
            <a:gdLst/>
            <a:ahLst/>
            <a:cxnLst/>
            <a:rect r="r" b="b" t="t" l="l"/>
            <a:pathLst>
              <a:path h="3689921" w="3361182">
                <a:moveTo>
                  <a:pt x="0" y="0"/>
                </a:moveTo>
                <a:lnTo>
                  <a:pt x="3361182" y="0"/>
                </a:lnTo>
                <a:lnTo>
                  <a:pt x="3361182" y="3689921"/>
                </a:lnTo>
                <a:lnTo>
                  <a:pt x="0" y="36899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965540">
            <a:off x="-747049" y="-474140"/>
            <a:ext cx="2273889" cy="3493405"/>
          </a:xfrm>
          <a:custGeom>
            <a:avLst/>
            <a:gdLst/>
            <a:ahLst/>
            <a:cxnLst/>
            <a:rect r="r" b="b" t="t" l="l"/>
            <a:pathLst>
              <a:path h="3493405" w="2273889">
                <a:moveTo>
                  <a:pt x="0" y="0"/>
                </a:moveTo>
                <a:lnTo>
                  <a:pt x="2273889" y="0"/>
                </a:lnTo>
                <a:lnTo>
                  <a:pt x="2273889" y="3493405"/>
                </a:lnTo>
                <a:lnTo>
                  <a:pt x="0" y="34934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602106">
            <a:off x="15238246" y="5948541"/>
            <a:ext cx="3184504" cy="2999224"/>
          </a:xfrm>
          <a:custGeom>
            <a:avLst/>
            <a:gdLst/>
            <a:ahLst/>
            <a:cxnLst/>
            <a:rect r="r" b="b" t="t" l="l"/>
            <a:pathLst>
              <a:path h="2999224" w="3184504">
                <a:moveTo>
                  <a:pt x="0" y="0"/>
                </a:moveTo>
                <a:lnTo>
                  <a:pt x="3184504" y="0"/>
                </a:lnTo>
                <a:lnTo>
                  <a:pt x="3184504" y="2999224"/>
                </a:lnTo>
                <a:lnTo>
                  <a:pt x="0" y="2999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60294" y="7622613"/>
            <a:ext cx="3211883" cy="3159325"/>
          </a:xfrm>
          <a:custGeom>
            <a:avLst/>
            <a:gdLst/>
            <a:ahLst/>
            <a:cxnLst/>
            <a:rect r="r" b="b" t="t" l="l"/>
            <a:pathLst>
              <a:path h="3159325" w="3211883">
                <a:moveTo>
                  <a:pt x="0" y="0"/>
                </a:moveTo>
                <a:lnTo>
                  <a:pt x="3211883" y="0"/>
                </a:lnTo>
                <a:lnTo>
                  <a:pt x="3211883" y="3159325"/>
                </a:lnTo>
                <a:lnTo>
                  <a:pt x="0" y="31593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2976992" y="534375"/>
            <a:ext cx="12981696" cy="1466850"/>
          </a:xfrm>
          <a:prstGeom prst="rect">
            <a:avLst/>
          </a:prstGeom>
        </p:spPr>
        <p:txBody>
          <a:bodyPr anchor="t" rtlCol="false" tIns="0" lIns="0" bIns="0" rIns="0">
            <a:spAutoFit/>
          </a:bodyPr>
          <a:lstStyle/>
          <a:p>
            <a:pPr algn="ctr">
              <a:lnSpc>
                <a:spcPts val="11519"/>
              </a:lnSpc>
            </a:pPr>
            <a:r>
              <a:rPr lang="en-US" sz="9600">
                <a:solidFill>
                  <a:srgbClr val="3FBEF0"/>
                </a:solidFill>
                <a:latin typeface="Norwester"/>
              </a:rPr>
              <a:t>SVM MODEL</a:t>
            </a:r>
          </a:p>
        </p:txBody>
      </p:sp>
      <p:sp>
        <p:nvSpPr>
          <p:cNvPr name="TextBox 11" id="11"/>
          <p:cNvSpPr txBox="true"/>
          <p:nvPr/>
        </p:nvSpPr>
        <p:spPr>
          <a:xfrm rot="0">
            <a:off x="189121" y="2899424"/>
            <a:ext cx="15519561" cy="5560640"/>
          </a:xfrm>
          <a:prstGeom prst="rect">
            <a:avLst/>
          </a:prstGeom>
        </p:spPr>
        <p:txBody>
          <a:bodyPr anchor="t" rtlCol="false" tIns="0" lIns="0" bIns="0" rIns="0">
            <a:spAutoFit/>
          </a:bodyPr>
          <a:lstStyle/>
          <a:p>
            <a:pPr algn="l" marL="767390" indent="-383695" lvl="1">
              <a:lnSpc>
                <a:spcPts val="4620"/>
              </a:lnSpc>
              <a:buFont typeface="Arial"/>
              <a:buChar char="•"/>
            </a:pPr>
            <a:r>
              <a:rPr lang="en-US" sz="3554">
                <a:solidFill>
                  <a:srgbClr val="000000"/>
                </a:solidFill>
                <a:latin typeface="Fira Code"/>
              </a:rPr>
              <a:t>Supervised learning algorithm</a:t>
            </a:r>
          </a:p>
          <a:p>
            <a:pPr algn="l" marL="767390" indent="-383695" lvl="1">
              <a:lnSpc>
                <a:spcPts val="4620"/>
              </a:lnSpc>
              <a:buFont typeface="Arial"/>
              <a:buChar char="•"/>
            </a:pPr>
            <a:r>
              <a:rPr lang="en-US" sz="3554">
                <a:solidFill>
                  <a:srgbClr val="000000"/>
                </a:solidFill>
                <a:latin typeface="Fira Code"/>
              </a:rPr>
              <a:t>SVM construct a hyperplane that separates two classes (can be extended for multi class)</a:t>
            </a:r>
          </a:p>
          <a:p>
            <a:pPr algn="l" marL="767390" indent="-383695" lvl="1">
              <a:lnSpc>
                <a:spcPts val="4620"/>
              </a:lnSpc>
              <a:buFont typeface="Arial"/>
              <a:buChar char="•"/>
            </a:pPr>
            <a:r>
              <a:rPr lang="en-US" sz="3554">
                <a:solidFill>
                  <a:srgbClr val="000000"/>
                </a:solidFill>
                <a:latin typeface="Fira Code"/>
              </a:rPr>
              <a:t>SVM tries to achieve the maximum separation between the classes</a:t>
            </a:r>
          </a:p>
          <a:p>
            <a:pPr algn="l" marL="767390" indent="-383695" lvl="1">
              <a:lnSpc>
                <a:spcPts val="4620"/>
              </a:lnSpc>
              <a:buFont typeface="Arial"/>
              <a:buChar char="•"/>
            </a:pPr>
            <a:r>
              <a:rPr lang="en-US" sz="3554">
                <a:solidFill>
                  <a:srgbClr val="000000"/>
                </a:solidFill>
                <a:latin typeface="Fira Code"/>
              </a:rPr>
              <a:t>The distance between these bounding planes is called the margin and SVM learning means finding central hyperplane which maximizes this margin</a:t>
            </a:r>
          </a:p>
          <a:p>
            <a:pPr algn="l">
              <a:lnSpc>
                <a:spcPts val="748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989403"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8117551"/>
            <a:ext cx="18288000" cy="2169449"/>
            <a:chOff x="0" y="0"/>
            <a:chExt cx="4816593" cy="571378"/>
          </a:xfrm>
        </p:grpSpPr>
        <p:sp>
          <p:nvSpPr>
            <p:cNvPr name="Freeform 4" id="4"/>
            <p:cNvSpPr/>
            <p:nvPr/>
          </p:nvSpPr>
          <p:spPr>
            <a:xfrm flipH="false" flipV="false" rot="0">
              <a:off x="0" y="0"/>
              <a:ext cx="4816592" cy="571378"/>
            </a:xfrm>
            <a:custGeom>
              <a:avLst/>
              <a:gdLst/>
              <a:ahLst/>
              <a:cxnLst/>
              <a:rect r="r" b="b" t="t" l="l"/>
              <a:pathLst>
                <a:path h="571378" w="4816592">
                  <a:moveTo>
                    <a:pt x="0" y="0"/>
                  </a:moveTo>
                  <a:lnTo>
                    <a:pt x="4816592" y="0"/>
                  </a:lnTo>
                  <a:lnTo>
                    <a:pt x="4816592" y="571378"/>
                  </a:lnTo>
                  <a:lnTo>
                    <a:pt x="0" y="571378"/>
                  </a:lnTo>
                  <a:close/>
                </a:path>
              </a:pathLst>
            </a:custGeom>
            <a:solidFill>
              <a:srgbClr val="3FBEF0"/>
            </a:solidFill>
          </p:spPr>
        </p:sp>
        <p:sp>
          <p:nvSpPr>
            <p:cNvPr name="TextBox 5" id="5"/>
            <p:cNvSpPr txBox="true"/>
            <p:nvPr/>
          </p:nvSpPr>
          <p:spPr>
            <a:xfrm>
              <a:off x="0" y="-19050"/>
              <a:ext cx="4816593" cy="590428"/>
            </a:xfrm>
            <a:prstGeom prst="rect">
              <a:avLst/>
            </a:prstGeom>
          </p:spPr>
          <p:txBody>
            <a:bodyPr anchor="ctr" rtlCol="false" tIns="50800" lIns="50800" bIns="50800" rIns="50800"/>
            <a:lstStyle/>
            <a:p>
              <a:pPr algn="ctr">
                <a:lnSpc>
                  <a:spcPts val="2930"/>
                </a:lnSpc>
              </a:pPr>
            </a:p>
          </p:txBody>
        </p:sp>
      </p:grpSp>
      <p:sp>
        <p:nvSpPr>
          <p:cNvPr name="Freeform 6" id="6"/>
          <p:cNvSpPr/>
          <p:nvPr/>
        </p:nvSpPr>
        <p:spPr>
          <a:xfrm flipH="false" flipV="false" rot="826264">
            <a:off x="15578709" y="-1513845"/>
            <a:ext cx="3361182" cy="3689921"/>
          </a:xfrm>
          <a:custGeom>
            <a:avLst/>
            <a:gdLst/>
            <a:ahLst/>
            <a:cxnLst/>
            <a:rect r="r" b="b" t="t" l="l"/>
            <a:pathLst>
              <a:path h="3689921" w="3361182">
                <a:moveTo>
                  <a:pt x="0" y="0"/>
                </a:moveTo>
                <a:lnTo>
                  <a:pt x="3361182" y="0"/>
                </a:lnTo>
                <a:lnTo>
                  <a:pt x="3361182" y="3689921"/>
                </a:lnTo>
                <a:lnTo>
                  <a:pt x="0" y="36899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965540">
            <a:off x="-747049" y="-474140"/>
            <a:ext cx="2273889" cy="3493405"/>
          </a:xfrm>
          <a:custGeom>
            <a:avLst/>
            <a:gdLst/>
            <a:ahLst/>
            <a:cxnLst/>
            <a:rect r="r" b="b" t="t" l="l"/>
            <a:pathLst>
              <a:path h="3493405" w="2273889">
                <a:moveTo>
                  <a:pt x="0" y="0"/>
                </a:moveTo>
                <a:lnTo>
                  <a:pt x="2273889" y="0"/>
                </a:lnTo>
                <a:lnTo>
                  <a:pt x="2273889" y="3493405"/>
                </a:lnTo>
                <a:lnTo>
                  <a:pt x="0" y="34934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602106">
            <a:off x="15238246" y="5948541"/>
            <a:ext cx="3184504" cy="2999224"/>
          </a:xfrm>
          <a:custGeom>
            <a:avLst/>
            <a:gdLst/>
            <a:ahLst/>
            <a:cxnLst/>
            <a:rect r="r" b="b" t="t" l="l"/>
            <a:pathLst>
              <a:path h="2999224" w="3184504">
                <a:moveTo>
                  <a:pt x="0" y="0"/>
                </a:moveTo>
                <a:lnTo>
                  <a:pt x="3184504" y="0"/>
                </a:lnTo>
                <a:lnTo>
                  <a:pt x="3184504" y="2999224"/>
                </a:lnTo>
                <a:lnTo>
                  <a:pt x="0" y="2999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60294" y="7622613"/>
            <a:ext cx="3211883" cy="3159325"/>
          </a:xfrm>
          <a:custGeom>
            <a:avLst/>
            <a:gdLst/>
            <a:ahLst/>
            <a:cxnLst/>
            <a:rect r="r" b="b" t="t" l="l"/>
            <a:pathLst>
              <a:path h="3159325" w="3211883">
                <a:moveTo>
                  <a:pt x="0" y="0"/>
                </a:moveTo>
                <a:lnTo>
                  <a:pt x="3211883" y="0"/>
                </a:lnTo>
                <a:lnTo>
                  <a:pt x="3211883" y="3159325"/>
                </a:lnTo>
                <a:lnTo>
                  <a:pt x="0" y="31593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5007686" y="2304959"/>
            <a:ext cx="8250434" cy="5508857"/>
          </a:xfrm>
          <a:custGeom>
            <a:avLst/>
            <a:gdLst/>
            <a:ahLst/>
            <a:cxnLst/>
            <a:rect r="r" b="b" t="t" l="l"/>
            <a:pathLst>
              <a:path h="5508857" w="8250434">
                <a:moveTo>
                  <a:pt x="0" y="0"/>
                </a:moveTo>
                <a:lnTo>
                  <a:pt x="8250434" y="0"/>
                </a:lnTo>
                <a:lnTo>
                  <a:pt x="8250434" y="5508857"/>
                </a:lnTo>
                <a:lnTo>
                  <a:pt x="0" y="5508857"/>
                </a:lnTo>
                <a:lnTo>
                  <a:pt x="0" y="0"/>
                </a:lnTo>
                <a:close/>
              </a:path>
            </a:pathLst>
          </a:custGeom>
          <a:blipFill>
            <a:blip r:embed="rId12"/>
            <a:stretch>
              <a:fillRect l="0" t="0" r="0" b="0"/>
            </a:stretch>
          </a:blipFill>
        </p:spPr>
      </p:sp>
      <p:sp>
        <p:nvSpPr>
          <p:cNvPr name="TextBox 11" id="11"/>
          <p:cNvSpPr txBox="true"/>
          <p:nvPr/>
        </p:nvSpPr>
        <p:spPr>
          <a:xfrm rot="0">
            <a:off x="2976992" y="534375"/>
            <a:ext cx="12981696" cy="1466850"/>
          </a:xfrm>
          <a:prstGeom prst="rect">
            <a:avLst/>
          </a:prstGeom>
        </p:spPr>
        <p:txBody>
          <a:bodyPr anchor="t" rtlCol="false" tIns="0" lIns="0" bIns="0" rIns="0">
            <a:spAutoFit/>
          </a:bodyPr>
          <a:lstStyle/>
          <a:p>
            <a:pPr algn="ctr">
              <a:lnSpc>
                <a:spcPts val="11519"/>
              </a:lnSpc>
            </a:pPr>
            <a:r>
              <a:rPr lang="en-US" sz="9600">
                <a:solidFill>
                  <a:srgbClr val="3FBEF0"/>
                </a:solidFill>
                <a:latin typeface="Norwester"/>
              </a:rPr>
              <a:t>SVM MODEL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7960639"/>
            <a:ext cx="18288000" cy="2326361"/>
            <a:chOff x="0" y="0"/>
            <a:chExt cx="4816593" cy="612704"/>
          </a:xfrm>
        </p:grpSpPr>
        <p:sp>
          <p:nvSpPr>
            <p:cNvPr name="Freeform 4" id="4"/>
            <p:cNvSpPr/>
            <p:nvPr/>
          </p:nvSpPr>
          <p:spPr>
            <a:xfrm flipH="false" flipV="false" rot="0">
              <a:off x="0" y="0"/>
              <a:ext cx="4816592" cy="612704"/>
            </a:xfrm>
            <a:custGeom>
              <a:avLst/>
              <a:gdLst/>
              <a:ahLst/>
              <a:cxnLst/>
              <a:rect r="r" b="b" t="t" l="l"/>
              <a:pathLst>
                <a:path h="612704" w="4816592">
                  <a:moveTo>
                    <a:pt x="0" y="0"/>
                  </a:moveTo>
                  <a:lnTo>
                    <a:pt x="4816592" y="0"/>
                  </a:lnTo>
                  <a:lnTo>
                    <a:pt x="4816592" y="612704"/>
                  </a:lnTo>
                  <a:lnTo>
                    <a:pt x="0" y="612704"/>
                  </a:lnTo>
                  <a:close/>
                </a:path>
              </a:pathLst>
            </a:custGeom>
            <a:solidFill>
              <a:srgbClr val="E74590"/>
            </a:solidFill>
          </p:spPr>
        </p:sp>
        <p:sp>
          <p:nvSpPr>
            <p:cNvPr name="TextBox 5" id="5"/>
            <p:cNvSpPr txBox="true"/>
            <p:nvPr/>
          </p:nvSpPr>
          <p:spPr>
            <a:xfrm>
              <a:off x="0" y="-19050"/>
              <a:ext cx="4816593" cy="631754"/>
            </a:xfrm>
            <a:prstGeom prst="rect">
              <a:avLst/>
            </a:prstGeom>
          </p:spPr>
          <p:txBody>
            <a:bodyPr anchor="ctr" rtlCol="false" tIns="50800" lIns="50800" bIns="50800" rIns="50800"/>
            <a:lstStyle/>
            <a:p>
              <a:pPr algn="ctr">
                <a:lnSpc>
                  <a:spcPts val="2930"/>
                </a:lnSpc>
              </a:pPr>
            </a:p>
          </p:txBody>
        </p:sp>
      </p:grpSp>
      <p:grpSp>
        <p:nvGrpSpPr>
          <p:cNvPr name="Group 6" id="6"/>
          <p:cNvGrpSpPr>
            <a:grpSpLocks noChangeAspect="true"/>
          </p:cNvGrpSpPr>
          <p:nvPr/>
        </p:nvGrpSpPr>
        <p:grpSpPr>
          <a:xfrm rot="0">
            <a:off x="11501996" y="1136622"/>
            <a:ext cx="4968047" cy="8121678"/>
            <a:chOff x="0" y="0"/>
            <a:chExt cx="3651250" cy="5969000"/>
          </a:xfrm>
        </p:grpSpPr>
        <p:sp>
          <p:nvSpPr>
            <p:cNvPr name="Freeform 7" id="7"/>
            <p:cNvSpPr/>
            <p:nvPr/>
          </p:nvSpPr>
          <p:spPr>
            <a:xfrm flipH="false" flipV="false" rot="0">
              <a:off x="16510" y="16510"/>
              <a:ext cx="3619500" cy="5937250"/>
            </a:xfrm>
            <a:custGeom>
              <a:avLst/>
              <a:gdLst/>
              <a:ahLst/>
              <a:cxnLst/>
              <a:rect r="r" b="b" t="t" l="l"/>
              <a:pathLst>
                <a:path h="5937250" w="3619500">
                  <a:moveTo>
                    <a:pt x="0" y="5810250"/>
                  </a:moveTo>
                  <a:lnTo>
                    <a:pt x="0" y="127000"/>
                  </a:lnTo>
                  <a:cubicBezTo>
                    <a:pt x="0" y="57150"/>
                    <a:pt x="57150" y="0"/>
                    <a:pt x="127000" y="0"/>
                  </a:cubicBezTo>
                  <a:lnTo>
                    <a:pt x="3492500" y="0"/>
                  </a:lnTo>
                  <a:cubicBezTo>
                    <a:pt x="3562350" y="0"/>
                    <a:pt x="3619500" y="57150"/>
                    <a:pt x="3619500" y="127000"/>
                  </a:cubicBezTo>
                  <a:lnTo>
                    <a:pt x="3619500" y="5810250"/>
                  </a:lnTo>
                  <a:cubicBezTo>
                    <a:pt x="3619500" y="5880100"/>
                    <a:pt x="3562350" y="5937250"/>
                    <a:pt x="3492500" y="5937250"/>
                  </a:cubicBezTo>
                  <a:lnTo>
                    <a:pt x="127000" y="5937250"/>
                  </a:lnTo>
                  <a:cubicBezTo>
                    <a:pt x="55880" y="5937250"/>
                    <a:pt x="0" y="5880100"/>
                    <a:pt x="0" y="5810250"/>
                  </a:cubicBezTo>
                  <a:close/>
                </a:path>
              </a:pathLst>
            </a:custGeom>
            <a:blipFill>
              <a:blip r:embed="rId4"/>
              <a:stretch>
                <a:fillRect l="-32017" t="0" r="-32017" b="0"/>
              </a:stretch>
            </a:blipFill>
          </p:spPr>
        </p:sp>
        <p:sp>
          <p:nvSpPr>
            <p:cNvPr name="Freeform 8" id="8"/>
            <p:cNvSpPr/>
            <p:nvPr/>
          </p:nvSpPr>
          <p:spPr>
            <a:xfrm flipH="false" flipV="false" rot="0">
              <a:off x="0" y="0"/>
              <a:ext cx="3651250" cy="5969000"/>
            </a:xfrm>
            <a:custGeom>
              <a:avLst/>
              <a:gdLst/>
              <a:ahLst/>
              <a:cxnLst/>
              <a:rect r="r" b="b" t="t" l="l"/>
              <a:pathLst>
                <a:path h="5969000" w="3651250">
                  <a:moveTo>
                    <a:pt x="3509010" y="5969000"/>
                  </a:moveTo>
                  <a:lnTo>
                    <a:pt x="143510" y="5969000"/>
                  </a:lnTo>
                  <a:cubicBezTo>
                    <a:pt x="63500" y="5969000"/>
                    <a:pt x="0" y="5905500"/>
                    <a:pt x="0" y="5826760"/>
                  </a:cubicBezTo>
                  <a:lnTo>
                    <a:pt x="0" y="142240"/>
                  </a:lnTo>
                  <a:cubicBezTo>
                    <a:pt x="0" y="63500"/>
                    <a:pt x="63500" y="0"/>
                    <a:pt x="142240" y="0"/>
                  </a:cubicBezTo>
                  <a:lnTo>
                    <a:pt x="3507740" y="0"/>
                  </a:lnTo>
                  <a:cubicBezTo>
                    <a:pt x="3586480" y="0"/>
                    <a:pt x="3649980" y="63500"/>
                    <a:pt x="3649980" y="142240"/>
                  </a:cubicBezTo>
                  <a:lnTo>
                    <a:pt x="3649980" y="5825490"/>
                  </a:lnTo>
                  <a:cubicBezTo>
                    <a:pt x="3651250" y="5905500"/>
                    <a:pt x="3587750" y="5969000"/>
                    <a:pt x="3509010" y="5969000"/>
                  </a:cubicBezTo>
                  <a:close/>
                  <a:moveTo>
                    <a:pt x="142240" y="31750"/>
                  </a:moveTo>
                  <a:cubicBezTo>
                    <a:pt x="81280" y="31750"/>
                    <a:pt x="30480" y="81280"/>
                    <a:pt x="30480" y="143510"/>
                  </a:cubicBezTo>
                  <a:lnTo>
                    <a:pt x="30480" y="5826760"/>
                  </a:lnTo>
                  <a:cubicBezTo>
                    <a:pt x="30480" y="5887720"/>
                    <a:pt x="80010" y="5938520"/>
                    <a:pt x="142240" y="5938520"/>
                  </a:cubicBezTo>
                  <a:lnTo>
                    <a:pt x="3507740" y="5938520"/>
                  </a:lnTo>
                  <a:cubicBezTo>
                    <a:pt x="3568700" y="5938520"/>
                    <a:pt x="3619500" y="5888990"/>
                    <a:pt x="3619500" y="5826760"/>
                  </a:cubicBezTo>
                  <a:lnTo>
                    <a:pt x="3619500" y="142240"/>
                  </a:lnTo>
                  <a:cubicBezTo>
                    <a:pt x="3619500" y="81280"/>
                    <a:pt x="3569970" y="30480"/>
                    <a:pt x="3507740" y="30480"/>
                  </a:cubicBezTo>
                  <a:lnTo>
                    <a:pt x="142240" y="30480"/>
                  </a:lnTo>
                  <a:lnTo>
                    <a:pt x="142240" y="31750"/>
                  </a:lnTo>
                  <a:close/>
                </a:path>
              </a:pathLst>
            </a:custGeom>
            <a:solidFill>
              <a:srgbClr val="000000"/>
            </a:solidFill>
          </p:spPr>
        </p:sp>
      </p:grpSp>
      <p:sp>
        <p:nvSpPr>
          <p:cNvPr name="Freeform 9" id="9"/>
          <p:cNvSpPr/>
          <p:nvPr/>
        </p:nvSpPr>
        <p:spPr>
          <a:xfrm flipH="false" flipV="false" rot="0">
            <a:off x="14102249" y="7169029"/>
            <a:ext cx="3470378" cy="2877259"/>
          </a:xfrm>
          <a:custGeom>
            <a:avLst/>
            <a:gdLst/>
            <a:ahLst/>
            <a:cxnLst/>
            <a:rect r="r" b="b" t="t" l="l"/>
            <a:pathLst>
              <a:path h="2877259" w="3470378">
                <a:moveTo>
                  <a:pt x="0" y="0"/>
                </a:moveTo>
                <a:lnTo>
                  <a:pt x="3470378" y="0"/>
                </a:lnTo>
                <a:lnTo>
                  <a:pt x="3470378" y="2877259"/>
                </a:lnTo>
                <a:lnTo>
                  <a:pt x="0" y="28772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822040" y="1542187"/>
            <a:ext cx="9699628" cy="7264400"/>
            <a:chOff x="0" y="0"/>
            <a:chExt cx="12932837" cy="9685867"/>
          </a:xfrm>
        </p:grpSpPr>
        <p:sp>
          <p:nvSpPr>
            <p:cNvPr name="TextBox 11" id="11"/>
            <p:cNvSpPr txBox="true"/>
            <p:nvPr/>
          </p:nvSpPr>
          <p:spPr>
            <a:xfrm rot="0">
              <a:off x="0" y="7365593"/>
              <a:ext cx="11622171" cy="536907"/>
            </a:xfrm>
            <a:prstGeom prst="rect">
              <a:avLst/>
            </a:prstGeom>
          </p:spPr>
          <p:txBody>
            <a:bodyPr anchor="t" rtlCol="false" tIns="0" lIns="0" bIns="0" rIns="0">
              <a:spAutoFit/>
            </a:bodyPr>
            <a:lstStyle/>
            <a:p>
              <a:pPr algn="l">
                <a:lnSpc>
                  <a:spcPts val="3402"/>
                </a:lnSpc>
              </a:pPr>
            </a:p>
          </p:txBody>
        </p:sp>
        <p:sp>
          <p:nvSpPr>
            <p:cNvPr name="TextBox 12" id="12"/>
            <p:cNvSpPr txBox="true"/>
            <p:nvPr/>
          </p:nvSpPr>
          <p:spPr>
            <a:xfrm rot="0">
              <a:off x="0" y="8257276"/>
              <a:ext cx="11622171" cy="536907"/>
            </a:xfrm>
            <a:prstGeom prst="rect">
              <a:avLst/>
            </a:prstGeom>
          </p:spPr>
          <p:txBody>
            <a:bodyPr anchor="t" rtlCol="false" tIns="0" lIns="0" bIns="0" rIns="0">
              <a:spAutoFit/>
            </a:bodyPr>
            <a:lstStyle/>
            <a:p>
              <a:pPr algn="l">
                <a:lnSpc>
                  <a:spcPts val="3402"/>
                </a:lnSpc>
              </a:pPr>
            </a:p>
          </p:txBody>
        </p:sp>
        <p:sp>
          <p:nvSpPr>
            <p:cNvPr name="TextBox 13" id="13"/>
            <p:cNvSpPr txBox="true"/>
            <p:nvPr/>
          </p:nvSpPr>
          <p:spPr>
            <a:xfrm rot="0">
              <a:off x="0" y="2079309"/>
              <a:ext cx="12932837" cy="3497573"/>
            </a:xfrm>
            <a:prstGeom prst="rect">
              <a:avLst/>
            </a:prstGeom>
          </p:spPr>
          <p:txBody>
            <a:bodyPr anchor="t" rtlCol="false" tIns="0" lIns="0" bIns="0" rIns="0">
              <a:spAutoFit/>
            </a:bodyPr>
            <a:lstStyle/>
            <a:p>
              <a:pPr algn="just">
                <a:lnSpc>
                  <a:spcPts val="3510"/>
                </a:lnSpc>
              </a:pPr>
              <a:r>
                <a:rPr lang="en-US" sz="2700">
                  <a:solidFill>
                    <a:srgbClr val="000000"/>
                  </a:solidFill>
                  <a:latin typeface="Fira Code"/>
                </a:rPr>
                <a:t>The EEG-based alphabet writing robot utilizes IoT for connectivity and robotics for arm control, while employing machine learning to classify EEG signals for each letter and mathematical methods like VMD for signal processing.</a:t>
              </a:r>
            </a:p>
          </p:txBody>
        </p:sp>
        <p:sp>
          <p:nvSpPr>
            <p:cNvPr name="TextBox 14" id="14"/>
            <p:cNvSpPr txBox="true"/>
            <p:nvPr/>
          </p:nvSpPr>
          <p:spPr>
            <a:xfrm rot="0">
              <a:off x="0" y="9148959"/>
              <a:ext cx="11622171" cy="536907"/>
            </a:xfrm>
            <a:prstGeom prst="rect">
              <a:avLst/>
            </a:prstGeom>
          </p:spPr>
          <p:txBody>
            <a:bodyPr anchor="t" rtlCol="false" tIns="0" lIns="0" bIns="0" rIns="0">
              <a:spAutoFit/>
            </a:bodyPr>
            <a:lstStyle/>
            <a:p>
              <a:pPr algn="l">
                <a:lnSpc>
                  <a:spcPts val="3402"/>
                </a:lnSpc>
              </a:pPr>
            </a:p>
          </p:txBody>
        </p:sp>
        <p:sp>
          <p:nvSpPr>
            <p:cNvPr name="TextBox 15" id="15"/>
            <p:cNvSpPr txBox="true"/>
            <p:nvPr/>
          </p:nvSpPr>
          <p:spPr>
            <a:xfrm rot="0">
              <a:off x="0" y="0"/>
              <a:ext cx="12932837" cy="1749071"/>
            </a:xfrm>
            <a:prstGeom prst="rect">
              <a:avLst/>
            </a:prstGeom>
          </p:spPr>
          <p:txBody>
            <a:bodyPr anchor="t" rtlCol="false" tIns="0" lIns="0" bIns="0" rIns="0">
              <a:spAutoFit/>
            </a:bodyPr>
            <a:lstStyle/>
            <a:p>
              <a:pPr algn="l">
                <a:lnSpc>
                  <a:spcPts val="10369"/>
                </a:lnSpc>
              </a:pPr>
              <a:r>
                <a:rPr lang="en-US" sz="8641">
                  <a:solidFill>
                    <a:srgbClr val="3FBEF0"/>
                  </a:solidFill>
                  <a:latin typeface="Norwester"/>
                </a:rPr>
                <a:t>Problem Statement:</a:t>
              </a:r>
            </a:p>
          </p:txBody>
        </p:sp>
      </p:grpSp>
      <p:sp>
        <p:nvSpPr>
          <p:cNvPr name="Freeform 16" id="16"/>
          <p:cNvSpPr/>
          <p:nvPr/>
        </p:nvSpPr>
        <p:spPr>
          <a:xfrm flipH="false" flipV="false" rot="0">
            <a:off x="10866906" y="376452"/>
            <a:ext cx="1270181" cy="2123403"/>
          </a:xfrm>
          <a:custGeom>
            <a:avLst/>
            <a:gdLst/>
            <a:ahLst/>
            <a:cxnLst/>
            <a:rect r="r" b="b" t="t" l="l"/>
            <a:pathLst>
              <a:path h="2123403" w="1270181">
                <a:moveTo>
                  <a:pt x="0" y="0"/>
                </a:moveTo>
                <a:lnTo>
                  <a:pt x="1270181" y="0"/>
                </a:lnTo>
                <a:lnTo>
                  <a:pt x="1270181" y="2123403"/>
                </a:lnTo>
                <a:lnTo>
                  <a:pt x="0" y="21234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8650836"/>
            <a:ext cx="18288000" cy="1636164"/>
            <a:chOff x="0" y="0"/>
            <a:chExt cx="4816593" cy="430924"/>
          </a:xfrm>
        </p:grpSpPr>
        <p:sp>
          <p:nvSpPr>
            <p:cNvPr name="Freeform 4" id="4"/>
            <p:cNvSpPr/>
            <p:nvPr/>
          </p:nvSpPr>
          <p:spPr>
            <a:xfrm flipH="false" flipV="false" rot="0">
              <a:off x="0" y="0"/>
              <a:ext cx="4816592" cy="430924"/>
            </a:xfrm>
            <a:custGeom>
              <a:avLst/>
              <a:gdLst/>
              <a:ahLst/>
              <a:cxnLst/>
              <a:rect r="r" b="b" t="t" l="l"/>
              <a:pathLst>
                <a:path h="430924" w="4816592">
                  <a:moveTo>
                    <a:pt x="0" y="0"/>
                  </a:moveTo>
                  <a:lnTo>
                    <a:pt x="4816592" y="0"/>
                  </a:lnTo>
                  <a:lnTo>
                    <a:pt x="4816592" y="430924"/>
                  </a:lnTo>
                  <a:lnTo>
                    <a:pt x="0" y="430924"/>
                  </a:lnTo>
                  <a:close/>
                </a:path>
              </a:pathLst>
            </a:custGeom>
            <a:solidFill>
              <a:srgbClr val="3FBEF0"/>
            </a:solidFill>
          </p:spPr>
        </p:sp>
        <p:sp>
          <p:nvSpPr>
            <p:cNvPr name="TextBox 5" id="5"/>
            <p:cNvSpPr txBox="true"/>
            <p:nvPr/>
          </p:nvSpPr>
          <p:spPr>
            <a:xfrm>
              <a:off x="0" y="-19050"/>
              <a:ext cx="4816593" cy="449974"/>
            </a:xfrm>
            <a:prstGeom prst="rect">
              <a:avLst/>
            </a:prstGeom>
          </p:spPr>
          <p:txBody>
            <a:bodyPr anchor="ctr" rtlCol="false" tIns="50800" lIns="50800" bIns="50800" rIns="50800"/>
            <a:lstStyle/>
            <a:p>
              <a:pPr algn="ctr">
                <a:lnSpc>
                  <a:spcPts val="2930"/>
                </a:lnSpc>
              </a:pPr>
            </a:p>
          </p:txBody>
        </p:sp>
      </p:grpSp>
      <p:sp>
        <p:nvSpPr>
          <p:cNvPr name="Freeform 6" id="6"/>
          <p:cNvSpPr/>
          <p:nvPr/>
        </p:nvSpPr>
        <p:spPr>
          <a:xfrm flipH="false" flipV="false" rot="826264">
            <a:off x="15578709" y="-1513845"/>
            <a:ext cx="3361182" cy="3689921"/>
          </a:xfrm>
          <a:custGeom>
            <a:avLst/>
            <a:gdLst/>
            <a:ahLst/>
            <a:cxnLst/>
            <a:rect r="r" b="b" t="t" l="l"/>
            <a:pathLst>
              <a:path h="3689921" w="3361182">
                <a:moveTo>
                  <a:pt x="0" y="0"/>
                </a:moveTo>
                <a:lnTo>
                  <a:pt x="3361182" y="0"/>
                </a:lnTo>
                <a:lnTo>
                  <a:pt x="3361182" y="3689921"/>
                </a:lnTo>
                <a:lnTo>
                  <a:pt x="0" y="36899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965540">
            <a:off x="-747049" y="-474140"/>
            <a:ext cx="2273889" cy="3493405"/>
          </a:xfrm>
          <a:custGeom>
            <a:avLst/>
            <a:gdLst/>
            <a:ahLst/>
            <a:cxnLst/>
            <a:rect r="r" b="b" t="t" l="l"/>
            <a:pathLst>
              <a:path h="3493405" w="2273889">
                <a:moveTo>
                  <a:pt x="0" y="0"/>
                </a:moveTo>
                <a:lnTo>
                  <a:pt x="2273889" y="0"/>
                </a:lnTo>
                <a:lnTo>
                  <a:pt x="2273889" y="3493405"/>
                </a:lnTo>
                <a:lnTo>
                  <a:pt x="0" y="34934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602106">
            <a:off x="15238246" y="5948541"/>
            <a:ext cx="3184504" cy="2999224"/>
          </a:xfrm>
          <a:custGeom>
            <a:avLst/>
            <a:gdLst/>
            <a:ahLst/>
            <a:cxnLst/>
            <a:rect r="r" b="b" t="t" l="l"/>
            <a:pathLst>
              <a:path h="2999224" w="3184504">
                <a:moveTo>
                  <a:pt x="0" y="0"/>
                </a:moveTo>
                <a:lnTo>
                  <a:pt x="3184504" y="0"/>
                </a:lnTo>
                <a:lnTo>
                  <a:pt x="3184504" y="2999224"/>
                </a:lnTo>
                <a:lnTo>
                  <a:pt x="0" y="2999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60294" y="7622613"/>
            <a:ext cx="3211883" cy="3159325"/>
          </a:xfrm>
          <a:custGeom>
            <a:avLst/>
            <a:gdLst/>
            <a:ahLst/>
            <a:cxnLst/>
            <a:rect r="r" b="b" t="t" l="l"/>
            <a:pathLst>
              <a:path h="3159325" w="3211883">
                <a:moveTo>
                  <a:pt x="0" y="0"/>
                </a:moveTo>
                <a:lnTo>
                  <a:pt x="3211883" y="0"/>
                </a:lnTo>
                <a:lnTo>
                  <a:pt x="3211883" y="3159325"/>
                </a:lnTo>
                <a:lnTo>
                  <a:pt x="0" y="31593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966453" y="1636164"/>
            <a:ext cx="13473177" cy="7014673"/>
          </a:xfrm>
          <a:custGeom>
            <a:avLst/>
            <a:gdLst/>
            <a:ahLst/>
            <a:cxnLst/>
            <a:rect r="r" b="b" t="t" l="l"/>
            <a:pathLst>
              <a:path h="7014673" w="13473177">
                <a:moveTo>
                  <a:pt x="0" y="0"/>
                </a:moveTo>
                <a:lnTo>
                  <a:pt x="13473177" y="0"/>
                </a:lnTo>
                <a:lnTo>
                  <a:pt x="13473177" y="7014672"/>
                </a:lnTo>
                <a:lnTo>
                  <a:pt x="0" y="7014672"/>
                </a:lnTo>
                <a:lnTo>
                  <a:pt x="0" y="0"/>
                </a:lnTo>
                <a:close/>
              </a:path>
            </a:pathLst>
          </a:custGeom>
          <a:blipFill>
            <a:blip r:embed="rId12"/>
            <a:stretch>
              <a:fillRect l="0" t="0" r="0" b="0"/>
            </a:stretch>
          </a:blipFill>
        </p:spPr>
      </p:sp>
      <p:sp>
        <p:nvSpPr>
          <p:cNvPr name="TextBox 11" id="11"/>
          <p:cNvSpPr txBox="true"/>
          <p:nvPr/>
        </p:nvSpPr>
        <p:spPr>
          <a:xfrm rot="0">
            <a:off x="2086298" y="290513"/>
            <a:ext cx="12981696" cy="1466850"/>
          </a:xfrm>
          <a:prstGeom prst="rect">
            <a:avLst/>
          </a:prstGeom>
        </p:spPr>
        <p:txBody>
          <a:bodyPr anchor="t" rtlCol="false" tIns="0" lIns="0" bIns="0" rIns="0">
            <a:spAutoFit/>
          </a:bodyPr>
          <a:lstStyle/>
          <a:p>
            <a:pPr algn="ctr">
              <a:lnSpc>
                <a:spcPts val="11519"/>
              </a:lnSpc>
            </a:pPr>
            <a:r>
              <a:rPr lang="en-US" sz="9600">
                <a:solidFill>
                  <a:srgbClr val="3FBEF0"/>
                </a:solidFill>
                <a:latin typeface="Norwester"/>
              </a:rPr>
              <a:t>SVM MODEL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8650836"/>
            <a:ext cx="18288000" cy="1636164"/>
            <a:chOff x="0" y="0"/>
            <a:chExt cx="4816593" cy="430924"/>
          </a:xfrm>
        </p:grpSpPr>
        <p:sp>
          <p:nvSpPr>
            <p:cNvPr name="Freeform 4" id="4"/>
            <p:cNvSpPr/>
            <p:nvPr/>
          </p:nvSpPr>
          <p:spPr>
            <a:xfrm flipH="false" flipV="false" rot="0">
              <a:off x="0" y="0"/>
              <a:ext cx="4816592" cy="430924"/>
            </a:xfrm>
            <a:custGeom>
              <a:avLst/>
              <a:gdLst/>
              <a:ahLst/>
              <a:cxnLst/>
              <a:rect r="r" b="b" t="t" l="l"/>
              <a:pathLst>
                <a:path h="430924" w="4816592">
                  <a:moveTo>
                    <a:pt x="0" y="0"/>
                  </a:moveTo>
                  <a:lnTo>
                    <a:pt x="4816592" y="0"/>
                  </a:lnTo>
                  <a:lnTo>
                    <a:pt x="4816592" y="430924"/>
                  </a:lnTo>
                  <a:lnTo>
                    <a:pt x="0" y="430924"/>
                  </a:lnTo>
                  <a:close/>
                </a:path>
              </a:pathLst>
            </a:custGeom>
            <a:solidFill>
              <a:srgbClr val="3FBEF0"/>
            </a:solidFill>
          </p:spPr>
        </p:sp>
        <p:sp>
          <p:nvSpPr>
            <p:cNvPr name="TextBox 5" id="5"/>
            <p:cNvSpPr txBox="true"/>
            <p:nvPr/>
          </p:nvSpPr>
          <p:spPr>
            <a:xfrm>
              <a:off x="0" y="-19050"/>
              <a:ext cx="4816593" cy="449974"/>
            </a:xfrm>
            <a:prstGeom prst="rect">
              <a:avLst/>
            </a:prstGeom>
          </p:spPr>
          <p:txBody>
            <a:bodyPr anchor="ctr" rtlCol="false" tIns="50800" lIns="50800" bIns="50800" rIns="50800"/>
            <a:lstStyle/>
            <a:p>
              <a:pPr algn="ctr">
                <a:lnSpc>
                  <a:spcPts val="2930"/>
                </a:lnSpc>
              </a:pPr>
            </a:p>
          </p:txBody>
        </p:sp>
      </p:grpSp>
      <p:sp>
        <p:nvSpPr>
          <p:cNvPr name="Freeform 6" id="6"/>
          <p:cNvSpPr/>
          <p:nvPr/>
        </p:nvSpPr>
        <p:spPr>
          <a:xfrm flipH="false" flipV="false" rot="826264">
            <a:off x="15578709" y="-1513845"/>
            <a:ext cx="3361182" cy="3689921"/>
          </a:xfrm>
          <a:custGeom>
            <a:avLst/>
            <a:gdLst/>
            <a:ahLst/>
            <a:cxnLst/>
            <a:rect r="r" b="b" t="t" l="l"/>
            <a:pathLst>
              <a:path h="3689921" w="3361182">
                <a:moveTo>
                  <a:pt x="0" y="0"/>
                </a:moveTo>
                <a:lnTo>
                  <a:pt x="3361182" y="0"/>
                </a:lnTo>
                <a:lnTo>
                  <a:pt x="3361182" y="3689921"/>
                </a:lnTo>
                <a:lnTo>
                  <a:pt x="0" y="36899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965540">
            <a:off x="-747049" y="-474140"/>
            <a:ext cx="2273889" cy="3493405"/>
          </a:xfrm>
          <a:custGeom>
            <a:avLst/>
            <a:gdLst/>
            <a:ahLst/>
            <a:cxnLst/>
            <a:rect r="r" b="b" t="t" l="l"/>
            <a:pathLst>
              <a:path h="3493405" w="2273889">
                <a:moveTo>
                  <a:pt x="0" y="0"/>
                </a:moveTo>
                <a:lnTo>
                  <a:pt x="2273889" y="0"/>
                </a:lnTo>
                <a:lnTo>
                  <a:pt x="2273889" y="3493405"/>
                </a:lnTo>
                <a:lnTo>
                  <a:pt x="0" y="34934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602106">
            <a:off x="15238246" y="5948541"/>
            <a:ext cx="3184504" cy="2999224"/>
          </a:xfrm>
          <a:custGeom>
            <a:avLst/>
            <a:gdLst/>
            <a:ahLst/>
            <a:cxnLst/>
            <a:rect r="r" b="b" t="t" l="l"/>
            <a:pathLst>
              <a:path h="2999224" w="3184504">
                <a:moveTo>
                  <a:pt x="0" y="0"/>
                </a:moveTo>
                <a:lnTo>
                  <a:pt x="3184504" y="0"/>
                </a:lnTo>
                <a:lnTo>
                  <a:pt x="3184504" y="2999224"/>
                </a:lnTo>
                <a:lnTo>
                  <a:pt x="0" y="2999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60294" y="7622613"/>
            <a:ext cx="3211883" cy="3159325"/>
          </a:xfrm>
          <a:custGeom>
            <a:avLst/>
            <a:gdLst/>
            <a:ahLst/>
            <a:cxnLst/>
            <a:rect r="r" b="b" t="t" l="l"/>
            <a:pathLst>
              <a:path h="3159325" w="3211883">
                <a:moveTo>
                  <a:pt x="0" y="0"/>
                </a:moveTo>
                <a:lnTo>
                  <a:pt x="3211883" y="0"/>
                </a:lnTo>
                <a:lnTo>
                  <a:pt x="3211883" y="3159325"/>
                </a:lnTo>
                <a:lnTo>
                  <a:pt x="0" y="31593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5816772" y="2968005"/>
            <a:ext cx="7240764" cy="4734346"/>
          </a:xfrm>
          <a:custGeom>
            <a:avLst/>
            <a:gdLst/>
            <a:ahLst/>
            <a:cxnLst/>
            <a:rect r="r" b="b" t="t" l="l"/>
            <a:pathLst>
              <a:path h="4734346" w="7240764">
                <a:moveTo>
                  <a:pt x="0" y="0"/>
                </a:moveTo>
                <a:lnTo>
                  <a:pt x="7240765" y="0"/>
                </a:lnTo>
                <a:lnTo>
                  <a:pt x="7240765" y="4734346"/>
                </a:lnTo>
                <a:lnTo>
                  <a:pt x="0" y="4734346"/>
                </a:lnTo>
                <a:lnTo>
                  <a:pt x="0" y="0"/>
                </a:lnTo>
                <a:close/>
              </a:path>
            </a:pathLst>
          </a:custGeom>
          <a:blipFill>
            <a:blip r:embed="rId12"/>
            <a:stretch>
              <a:fillRect l="0" t="0" r="0" b="0"/>
            </a:stretch>
          </a:blipFill>
        </p:spPr>
      </p:sp>
      <p:sp>
        <p:nvSpPr>
          <p:cNvPr name="TextBox 11" id="11"/>
          <p:cNvSpPr txBox="true"/>
          <p:nvPr/>
        </p:nvSpPr>
        <p:spPr>
          <a:xfrm rot="0">
            <a:off x="2976992" y="534375"/>
            <a:ext cx="12981696" cy="1466850"/>
          </a:xfrm>
          <a:prstGeom prst="rect">
            <a:avLst/>
          </a:prstGeom>
        </p:spPr>
        <p:txBody>
          <a:bodyPr anchor="t" rtlCol="false" tIns="0" lIns="0" bIns="0" rIns="0">
            <a:spAutoFit/>
          </a:bodyPr>
          <a:lstStyle/>
          <a:p>
            <a:pPr algn="ctr">
              <a:lnSpc>
                <a:spcPts val="11519"/>
              </a:lnSpc>
            </a:pPr>
            <a:r>
              <a:rPr lang="en-US" sz="9600">
                <a:solidFill>
                  <a:srgbClr val="3FBEF0"/>
                </a:solidFill>
                <a:latin typeface="Norwester"/>
              </a:rPr>
              <a:t>SVM MODEL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8650836"/>
            <a:ext cx="18288000" cy="1636164"/>
            <a:chOff x="0" y="0"/>
            <a:chExt cx="4816593" cy="430924"/>
          </a:xfrm>
        </p:grpSpPr>
        <p:sp>
          <p:nvSpPr>
            <p:cNvPr name="Freeform 4" id="4"/>
            <p:cNvSpPr/>
            <p:nvPr/>
          </p:nvSpPr>
          <p:spPr>
            <a:xfrm flipH="false" flipV="false" rot="0">
              <a:off x="0" y="0"/>
              <a:ext cx="4816592" cy="430924"/>
            </a:xfrm>
            <a:custGeom>
              <a:avLst/>
              <a:gdLst/>
              <a:ahLst/>
              <a:cxnLst/>
              <a:rect r="r" b="b" t="t" l="l"/>
              <a:pathLst>
                <a:path h="430924" w="4816592">
                  <a:moveTo>
                    <a:pt x="0" y="0"/>
                  </a:moveTo>
                  <a:lnTo>
                    <a:pt x="4816592" y="0"/>
                  </a:lnTo>
                  <a:lnTo>
                    <a:pt x="4816592" y="430924"/>
                  </a:lnTo>
                  <a:lnTo>
                    <a:pt x="0" y="430924"/>
                  </a:lnTo>
                  <a:close/>
                </a:path>
              </a:pathLst>
            </a:custGeom>
            <a:solidFill>
              <a:srgbClr val="00BF63"/>
            </a:solidFill>
          </p:spPr>
        </p:sp>
        <p:sp>
          <p:nvSpPr>
            <p:cNvPr name="TextBox 5" id="5"/>
            <p:cNvSpPr txBox="true"/>
            <p:nvPr/>
          </p:nvSpPr>
          <p:spPr>
            <a:xfrm>
              <a:off x="0" y="-19050"/>
              <a:ext cx="4816593" cy="449974"/>
            </a:xfrm>
            <a:prstGeom prst="rect">
              <a:avLst/>
            </a:prstGeom>
          </p:spPr>
          <p:txBody>
            <a:bodyPr anchor="ctr" rtlCol="false" tIns="50800" lIns="50800" bIns="50800" rIns="50800"/>
            <a:lstStyle/>
            <a:p>
              <a:pPr algn="ctr">
                <a:lnSpc>
                  <a:spcPts val="2930"/>
                </a:lnSpc>
              </a:pPr>
            </a:p>
          </p:txBody>
        </p:sp>
      </p:grpSp>
      <p:sp>
        <p:nvSpPr>
          <p:cNvPr name="Freeform 6" id="6"/>
          <p:cNvSpPr/>
          <p:nvPr/>
        </p:nvSpPr>
        <p:spPr>
          <a:xfrm flipH="false" flipV="false" rot="826264">
            <a:off x="15578709" y="-1513845"/>
            <a:ext cx="3361182" cy="3689921"/>
          </a:xfrm>
          <a:custGeom>
            <a:avLst/>
            <a:gdLst/>
            <a:ahLst/>
            <a:cxnLst/>
            <a:rect r="r" b="b" t="t" l="l"/>
            <a:pathLst>
              <a:path h="3689921" w="3361182">
                <a:moveTo>
                  <a:pt x="0" y="0"/>
                </a:moveTo>
                <a:lnTo>
                  <a:pt x="3361182" y="0"/>
                </a:lnTo>
                <a:lnTo>
                  <a:pt x="3361182" y="3689921"/>
                </a:lnTo>
                <a:lnTo>
                  <a:pt x="0" y="36899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965540">
            <a:off x="-747049" y="-474140"/>
            <a:ext cx="2273889" cy="3493405"/>
          </a:xfrm>
          <a:custGeom>
            <a:avLst/>
            <a:gdLst/>
            <a:ahLst/>
            <a:cxnLst/>
            <a:rect r="r" b="b" t="t" l="l"/>
            <a:pathLst>
              <a:path h="3493405" w="2273889">
                <a:moveTo>
                  <a:pt x="0" y="0"/>
                </a:moveTo>
                <a:lnTo>
                  <a:pt x="2273889" y="0"/>
                </a:lnTo>
                <a:lnTo>
                  <a:pt x="2273889" y="3493405"/>
                </a:lnTo>
                <a:lnTo>
                  <a:pt x="0" y="34934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602106">
            <a:off x="15424788" y="6770289"/>
            <a:ext cx="3184504" cy="2999224"/>
          </a:xfrm>
          <a:custGeom>
            <a:avLst/>
            <a:gdLst/>
            <a:ahLst/>
            <a:cxnLst/>
            <a:rect r="r" b="b" t="t" l="l"/>
            <a:pathLst>
              <a:path h="2999224" w="3184504">
                <a:moveTo>
                  <a:pt x="0" y="0"/>
                </a:moveTo>
                <a:lnTo>
                  <a:pt x="3184505" y="0"/>
                </a:lnTo>
                <a:lnTo>
                  <a:pt x="3184505" y="2999224"/>
                </a:lnTo>
                <a:lnTo>
                  <a:pt x="0" y="2999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60294" y="7622613"/>
            <a:ext cx="3211883" cy="3159325"/>
          </a:xfrm>
          <a:custGeom>
            <a:avLst/>
            <a:gdLst/>
            <a:ahLst/>
            <a:cxnLst/>
            <a:rect r="r" b="b" t="t" l="l"/>
            <a:pathLst>
              <a:path h="3159325" w="3211883">
                <a:moveTo>
                  <a:pt x="0" y="0"/>
                </a:moveTo>
                <a:lnTo>
                  <a:pt x="3211883" y="0"/>
                </a:lnTo>
                <a:lnTo>
                  <a:pt x="3211883" y="3159325"/>
                </a:lnTo>
                <a:lnTo>
                  <a:pt x="0" y="31593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3282702" y="1447022"/>
            <a:ext cx="11296852" cy="6706637"/>
          </a:xfrm>
          <a:custGeom>
            <a:avLst/>
            <a:gdLst/>
            <a:ahLst/>
            <a:cxnLst/>
            <a:rect r="r" b="b" t="t" l="l"/>
            <a:pathLst>
              <a:path h="6706637" w="11296852">
                <a:moveTo>
                  <a:pt x="0" y="0"/>
                </a:moveTo>
                <a:lnTo>
                  <a:pt x="11296853" y="0"/>
                </a:lnTo>
                <a:lnTo>
                  <a:pt x="11296853" y="6706637"/>
                </a:lnTo>
                <a:lnTo>
                  <a:pt x="0" y="6706637"/>
                </a:lnTo>
                <a:lnTo>
                  <a:pt x="0" y="0"/>
                </a:lnTo>
                <a:close/>
              </a:path>
            </a:pathLst>
          </a:custGeom>
          <a:blipFill>
            <a:blip r:embed="rId12"/>
            <a:stretch>
              <a:fillRect l="-5541" t="0" r="0" b="0"/>
            </a:stretch>
          </a:blipFill>
        </p:spPr>
      </p:sp>
      <p:sp>
        <p:nvSpPr>
          <p:cNvPr name="TextBox 11" id="11"/>
          <p:cNvSpPr txBox="true"/>
          <p:nvPr/>
        </p:nvSpPr>
        <p:spPr>
          <a:xfrm rot="0">
            <a:off x="2664249" y="-194288"/>
            <a:ext cx="12981696" cy="1466850"/>
          </a:xfrm>
          <a:prstGeom prst="rect">
            <a:avLst/>
          </a:prstGeom>
        </p:spPr>
        <p:txBody>
          <a:bodyPr anchor="t" rtlCol="false" tIns="0" lIns="0" bIns="0" rIns="0">
            <a:spAutoFit/>
          </a:bodyPr>
          <a:lstStyle/>
          <a:p>
            <a:pPr algn="ctr">
              <a:lnSpc>
                <a:spcPts val="11519"/>
              </a:lnSpc>
            </a:pPr>
            <a:r>
              <a:rPr lang="en-US" sz="9600">
                <a:solidFill>
                  <a:srgbClr val="3FBEF0"/>
                </a:solidFill>
                <a:latin typeface="Norwester"/>
              </a:rPr>
              <a:t>decision tree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8650836"/>
            <a:ext cx="18288000" cy="1636164"/>
            <a:chOff x="0" y="0"/>
            <a:chExt cx="4816593" cy="430924"/>
          </a:xfrm>
        </p:grpSpPr>
        <p:sp>
          <p:nvSpPr>
            <p:cNvPr name="Freeform 4" id="4"/>
            <p:cNvSpPr/>
            <p:nvPr/>
          </p:nvSpPr>
          <p:spPr>
            <a:xfrm flipH="false" flipV="false" rot="0">
              <a:off x="0" y="0"/>
              <a:ext cx="4816592" cy="430924"/>
            </a:xfrm>
            <a:custGeom>
              <a:avLst/>
              <a:gdLst/>
              <a:ahLst/>
              <a:cxnLst/>
              <a:rect r="r" b="b" t="t" l="l"/>
              <a:pathLst>
                <a:path h="430924" w="4816592">
                  <a:moveTo>
                    <a:pt x="0" y="0"/>
                  </a:moveTo>
                  <a:lnTo>
                    <a:pt x="4816592" y="0"/>
                  </a:lnTo>
                  <a:lnTo>
                    <a:pt x="4816592" y="430924"/>
                  </a:lnTo>
                  <a:lnTo>
                    <a:pt x="0" y="430924"/>
                  </a:lnTo>
                  <a:close/>
                </a:path>
              </a:pathLst>
            </a:custGeom>
            <a:solidFill>
              <a:srgbClr val="00BF63"/>
            </a:solidFill>
          </p:spPr>
        </p:sp>
        <p:sp>
          <p:nvSpPr>
            <p:cNvPr name="TextBox 5" id="5"/>
            <p:cNvSpPr txBox="true"/>
            <p:nvPr/>
          </p:nvSpPr>
          <p:spPr>
            <a:xfrm>
              <a:off x="0" y="-19050"/>
              <a:ext cx="4816593" cy="449974"/>
            </a:xfrm>
            <a:prstGeom prst="rect">
              <a:avLst/>
            </a:prstGeom>
          </p:spPr>
          <p:txBody>
            <a:bodyPr anchor="ctr" rtlCol="false" tIns="50800" lIns="50800" bIns="50800" rIns="50800"/>
            <a:lstStyle/>
            <a:p>
              <a:pPr algn="ctr">
                <a:lnSpc>
                  <a:spcPts val="2930"/>
                </a:lnSpc>
              </a:pPr>
            </a:p>
          </p:txBody>
        </p:sp>
      </p:grpSp>
      <p:sp>
        <p:nvSpPr>
          <p:cNvPr name="Freeform 6" id="6"/>
          <p:cNvSpPr/>
          <p:nvPr/>
        </p:nvSpPr>
        <p:spPr>
          <a:xfrm flipH="false" flipV="false" rot="826264">
            <a:off x="15578709" y="-1513845"/>
            <a:ext cx="3361182" cy="3689921"/>
          </a:xfrm>
          <a:custGeom>
            <a:avLst/>
            <a:gdLst/>
            <a:ahLst/>
            <a:cxnLst/>
            <a:rect r="r" b="b" t="t" l="l"/>
            <a:pathLst>
              <a:path h="3689921" w="3361182">
                <a:moveTo>
                  <a:pt x="0" y="0"/>
                </a:moveTo>
                <a:lnTo>
                  <a:pt x="3361182" y="0"/>
                </a:lnTo>
                <a:lnTo>
                  <a:pt x="3361182" y="3689921"/>
                </a:lnTo>
                <a:lnTo>
                  <a:pt x="0" y="36899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965540">
            <a:off x="-1477491" y="-1746703"/>
            <a:ext cx="2273889" cy="3493405"/>
          </a:xfrm>
          <a:custGeom>
            <a:avLst/>
            <a:gdLst/>
            <a:ahLst/>
            <a:cxnLst/>
            <a:rect r="r" b="b" t="t" l="l"/>
            <a:pathLst>
              <a:path h="3493405" w="2273889">
                <a:moveTo>
                  <a:pt x="0" y="0"/>
                </a:moveTo>
                <a:lnTo>
                  <a:pt x="2273889" y="0"/>
                </a:lnTo>
                <a:lnTo>
                  <a:pt x="2273889" y="3493406"/>
                </a:lnTo>
                <a:lnTo>
                  <a:pt x="0" y="3493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602106">
            <a:off x="15667048" y="7500731"/>
            <a:ext cx="3184504" cy="2999224"/>
          </a:xfrm>
          <a:custGeom>
            <a:avLst/>
            <a:gdLst/>
            <a:ahLst/>
            <a:cxnLst/>
            <a:rect r="r" b="b" t="t" l="l"/>
            <a:pathLst>
              <a:path h="2999224" w="3184504">
                <a:moveTo>
                  <a:pt x="0" y="0"/>
                </a:moveTo>
                <a:lnTo>
                  <a:pt x="3184504" y="0"/>
                </a:lnTo>
                <a:lnTo>
                  <a:pt x="3184504" y="2999224"/>
                </a:lnTo>
                <a:lnTo>
                  <a:pt x="0" y="2999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45430" y="8269901"/>
            <a:ext cx="3211883" cy="3159325"/>
          </a:xfrm>
          <a:custGeom>
            <a:avLst/>
            <a:gdLst/>
            <a:ahLst/>
            <a:cxnLst/>
            <a:rect r="r" b="b" t="t" l="l"/>
            <a:pathLst>
              <a:path h="3159325" w="3211883">
                <a:moveTo>
                  <a:pt x="0" y="0"/>
                </a:moveTo>
                <a:lnTo>
                  <a:pt x="3211883" y="0"/>
                </a:lnTo>
                <a:lnTo>
                  <a:pt x="3211883" y="3159324"/>
                </a:lnTo>
                <a:lnTo>
                  <a:pt x="0" y="31593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2664249" y="-194288"/>
            <a:ext cx="12981696" cy="1466850"/>
          </a:xfrm>
          <a:prstGeom prst="rect">
            <a:avLst/>
          </a:prstGeom>
        </p:spPr>
        <p:txBody>
          <a:bodyPr anchor="t" rtlCol="false" tIns="0" lIns="0" bIns="0" rIns="0">
            <a:spAutoFit/>
          </a:bodyPr>
          <a:lstStyle/>
          <a:p>
            <a:pPr algn="ctr">
              <a:lnSpc>
                <a:spcPts val="11519"/>
              </a:lnSpc>
            </a:pPr>
            <a:r>
              <a:rPr lang="en-US" sz="9600">
                <a:solidFill>
                  <a:srgbClr val="3FBEF0"/>
                </a:solidFill>
                <a:latin typeface="Norwester"/>
              </a:rPr>
              <a:t>TREE SPLIT</a:t>
            </a:r>
          </a:p>
        </p:txBody>
      </p:sp>
      <p:sp>
        <p:nvSpPr>
          <p:cNvPr name="TextBox 11" id="11"/>
          <p:cNvSpPr txBox="true"/>
          <p:nvPr/>
        </p:nvSpPr>
        <p:spPr>
          <a:xfrm rot="0">
            <a:off x="389896" y="1804825"/>
            <a:ext cx="18288000" cy="6275650"/>
          </a:xfrm>
          <a:prstGeom prst="rect">
            <a:avLst/>
          </a:prstGeom>
        </p:spPr>
        <p:txBody>
          <a:bodyPr anchor="t" rtlCol="false" tIns="0" lIns="0" bIns="0" rIns="0">
            <a:spAutoFit/>
          </a:bodyPr>
          <a:lstStyle/>
          <a:p>
            <a:pPr algn="l" marL="832158" indent="-416079" lvl="1">
              <a:lnSpc>
                <a:spcPts val="5010"/>
              </a:lnSpc>
              <a:buFont typeface="Arial"/>
              <a:buChar char="•"/>
            </a:pPr>
            <a:r>
              <a:rPr lang="en-US" sz="3854">
                <a:solidFill>
                  <a:srgbClr val="000000"/>
                </a:solidFill>
                <a:latin typeface="Fira Code"/>
              </a:rPr>
              <a:t>Trees are split based on conditions which are basically the features</a:t>
            </a:r>
          </a:p>
          <a:p>
            <a:pPr algn="l" marL="832158" indent="-416079" lvl="1">
              <a:lnSpc>
                <a:spcPts val="5010"/>
              </a:lnSpc>
              <a:buFont typeface="Arial"/>
              <a:buChar char="•"/>
            </a:pPr>
            <a:r>
              <a:rPr lang="en-US" sz="3854">
                <a:solidFill>
                  <a:srgbClr val="000000"/>
                </a:solidFill>
                <a:latin typeface="Fira Code"/>
              </a:rPr>
              <a:t>To get the most optimal decision tree with maximum information gain is our goal</a:t>
            </a:r>
          </a:p>
          <a:p>
            <a:pPr algn="l" marL="832158" indent="-416079" lvl="1">
              <a:lnSpc>
                <a:spcPts val="5010"/>
              </a:lnSpc>
              <a:buFont typeface="Arial"/>
              <a:buChar char="•"/>
            </a:pPr>
            <a:r>
              <a:rPr lang="en-US" sz="3854">
                <a:solidFill>
                  <a:srgbClr val="000000"/>
                </a:solidFill>
                <a:latin typeface="Fira Code"/>
              </a:rPr>
              <a:t>This information gain is mesaured based on entropy which tell the randomness of the data so less the entropy the better</a:t>
            </a:r>
          </a:p>
          <a:p>
            <a:pPr algn="l" marL="832158" indent="-416079" lvl="1">
              <a:lnSpc>
                <a:spcPts val="5010"/>
              </a:lnSpc>
              <a:buFont typeface="Arial"/>
              <a:buChar char="•"/>
            </a:pPr>
            <a:r>
              <a:rPr lang="en-US" sz="3854">
                <a:solidFill>
                  <a:srgbClr val="000000"/>
                </a:solidFill>
                <a:latin typeface="Fira Code"/>
              </a:rPr>
              <a:t>Gini Impurity is a measurement of the likelihood of an incorrect classification of a new instance of data which has the same concept of information gain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8650836"/>
            <a:ext cx="18288000" cy="1636164"/>
            <a:chOff x="0" y="0"/>
            <a:chExt cx="4816593" cy="430924"/>
          </a:xfrm>
        </p:grpSpPr>
        <p:sp>
          <p:nvSpPr>
            <p:cNvPr name="Freeform 4" id="4"/>
            <p:cNvSpPr/>
            <p:nvPr/>
          </p:nvSpPr>
          <p:spPr>
            <a:xfrm flipH="false" flipV="false" rot="0">
              <a:off x="0" y="0"/>
              <a:ext cx="4816592" cy="430924"/>
            </a:xfrm>
            <a:custGeom>
              <a:avLst/>
              <a:gdLst/>
              <a:ahLst/>
              <a:cxnLst/>
              <a:rect r="r" b="b" t="t" l="l"/>
              <a:pathLst>
                <a:path h="430924" w="4816592">
                  <a:moveTo>
                    <a:pt x="0" y="0"/>
                  </a:moveTo>
                  <a:lnTo>
                    <a:pt x="4816592" y="0"/>
                  </a:lnTo>
                  <a:lnTo>
                    <a:pt x="4816592" y="430924"/>
                  </a:lnTo>
                  <a:lnTo>
                    <a:pt x="0" y="430924"/>
                  </a:lnTo>
                  <a:close/>
                </a:path>
              </a:pathLst>
            </a:custGeom>
            <a:solidFill>
              <a:srgbClr val="00BF63"/>
            </a:solidFill>
          </p:spPr>
        </p:sp>
        <p:sp>
          <p:nvSpPr>
            <p:cNvPr name="TextBox 5" id="5"/>
            <p:cNvSpPr txBox="true"/>
            <p:nvPr/>
          </p:nvSpPr>
          <p:spPr>
            <a:xfrm>
              <a:off x="0" y="-19050"/>
              <a:ext cx="4816593" cy="449974"/>
            </a:xfrm>
            <a:prstGeom prst="rect">
              <a:avLst/>
            </a:prstGeom>
          </p:spPr>
          <p:txBody>
            <a:bodyPr anchor="ctr" rtlCol="false" tIns="50800" lIns="50800" bIns="50800" rIns="50800"/>
            <a:lstStyle/>
            <a:p>
              <a:pPr algn="ctr">
                <a:lnSpc>
                  <a:spcPts val="2930"/>
                </a:lnSpc>
              </a:pPr>
            </a:p>
          </p:txBody>
        </p:sp>
      </p:grpSp>
      <p:sp>
        <p:nvSpPr>
          <p:cNvPr name="Freeform 6" id="6"/>
          <p:cNvSpPr/>
          <p:nvPr/>
        </p:nvSpPr>
        <p:spPr>
          <a:xfrm flipH="false" flipV="false" rot="826264">
            <a:off x="15578709" y="-1513845"/>
            <a:ext cx="3361182" cy="3689921"/>
          </a:xfrm>
          <a:custGeom>
            <a:avLst/>
            <a:gdLst/>
            <a:ahLst/>
            <a:cxnLst/>
            <a:rect r="r" b="b" t="t" l="l"/>
            <a:pathLst>
              <a:path h="3689921" w="3361182">
                <a:moveTo>
                  <a:pt x="0" y="0"/>
                </a:moveTo>
                <a:lnTo>
                  <a:pt x="3361182" y="0"/>
                </a:lnTo>
                <a:lnTo>
                  <a:pt x="3361182" y="3689921"/>
                </a:lnTo>
                <a:lnTo>
                  <a:pt x="0" y="36899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965540">
            <a:off x="-1477491" y="-1746703"/>
            <a:ext cx="2273889" cy="3493405"/>
          </a:xfrm>
          <a:custGeom>
            <a:avLst/>
            <a:gdLst/>
            <a:ahLst/>
            <a:cxnLst/>
            <a:rect r="r" b="b" t="t" l="l"/>
            <a:pathLst>
              <a:path h="3493405" w="2273889">
                <a:moveTo>
                  <a:pt x="0" y="0"/>
                </a:moveTo>
                <a:lnTo>
                  <a:pt x="2273889" y="0"/>
                </a:lnTo>
                <a:lnTo>
                  <a:pt x="2273889" y="3493406"/>
                </a:lnTo>
                <a:lnTo>
                  <a:pt x="0" y="3493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602106">
            <a:off x="15667048" y="7500731"/>
            <a:ext cx="3184504" cy="2999224"/>
          </a:xfrm>
          <a:custGeom>
            <a:avLst/>
            <a:gdLst/>
            <a:ahLst/>
            <a:cxnLst/>
            <a:rect r="r" b="b" t="t" l="l"/>
            <a:pathLst>
              <a:path h="2999224" w="3184504">
                <a:moveTo>
                  <a:pt x="0" y="0"/>
                </a:moveTo>
                <a:lnTo>
                  <a:pt x="3184504" y="0"/>
                </a:lnTo>
                <a:lnTo>
                  <a:pt x="3184504" y="2999224"/>
                </a:lnTo>
                <a:lnTo>
                  <a:pt x="0" y="2999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45430" y="8269901"/>
            <a:ext cx="3211883" cy="3159325"/>
          </a:xfrm>
          <a:custGeom>
            <a:avLst/>
            <a:gdLst/>
            <a:ahLst/>
            <a:cxnLst/>
            <a:rect r="r" b="b" t="t" l="l"/>
            <a:pathLst>
              <a:path h="3159325" w="3211883">
                <a:moveTo>
                  <a:pt x="0" y="0"/>
                </a:moveTo>
                <a:lnTo>
                  <a:pt x="3211883" y="0"/>
                </a:lnTo>
                <a:lnTo>
                  <a:pt x="3211883" y="3159324"/>
                </a:lnTo>
                <a:lnTo>
                  <a:pt x="0" y="31593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854564" y="2523095"/>
            <a:ext cx="6647218" cy="1820685"/>
          </a:xfrm>
          <a:custGeom>
            <a:avLst/>
            <a:gdLst/>
            <a:ahLst/>
            <a:cxnLst/>
            <a:rect r="r" b="b" t="t" l="l"/>
            <a:pathLst>
              <a:path h="1820685" w="6647218">
                <a:moveTo>
                  <a:pt x="0" y="0"/>
                </a:moveTo>
                <a:lnTo>
                  <a:pt x="6647218" y="0"/>
                </a:lnTo>
                <a:lnTo>
                  <a:pt x="6647218" y="1820685"/>
                </a:lnTo>
                <a:lnTo>
                  <a:pt x="0" y="1820685"/>
                </a:lnTo>
                <a:lnTo>
                  <a:pt x="0" y="0"/>
                </a:lnTo>
                <a:close/>
              </a:path>
            </a:pathLst>
          </a:custGeom>
          <a:blipFill>
            <a:blip r:embed="rId12"/>
            <a:stretch>
              <a:fillRect l="0" t="0" r="0" b="0"/>
            </a:stretch>
          </a:blipFill>
        </p:spPr>
      </p:sp>
      <p:sp>
        <p:nvSpPr>
          <p:cNvPr name="Freeform 11" id="11"/>
          <p:cNvSpPr/>
          <p:nvPr/>
        </p:nvSpPr>
        <p:spPr>
          <a:xfrm flipH="false" flipV="false" rot="0">
            <a:off x="4178173" y="5903730"/>
            <a:ext cx="9953848" cy="1187156"/>
          </a:xfrm>
          <a:custGeom>
            <a:avLst/>
            <a:gdLst/>
            <a:ahLst/>
            <a:cxnLst/>
            <a:rect r="r" b="b" t="t" l="l"/>
            <a:pathLst>
              <a:path h="1187156" w="9953848">
                <a:moveTo>
                  <a:pt x="0" y="0"/>
                </a:moveTo>
                <a:lnTo>
                  <a:pt x="9953848" y="0"/>
                </a:lnTo>
                <a:lnTo>
                  <a:pt x="9953848" y="1187156"/>
                </a:lnTo>
                <a:lnTo>
                  <a:pt x="0" y="1187156"/>
                </a:lnTo>
                <a:lnTo>
                  <a:pt x="0" y="0"/>
                </a:lnTo>
                <a:close/>
              </a:path>
            </a:pathLst>
          </a:custGeom>
          <a:blipFill>
            <a:blip r:embed="rId13"/>
            <a:stretch>
              <a:fillRect l="0" t="0" r="0" b="0"/>
            </a:stretch>
          </a:blipFill>
        </p:spPr>
      </p:sp>
      <p:sp>
        <p:nvSpPr>
          <p:cNvPr name="Freeform 12" id="12"/>
          <p:cNvSpPr/>
          <p:nvPr/>
        </p:nvSpPr>
        <p:spPr>
          <a:xfrm flipH="false" flipV="false" rot="0">
            <a:off x="10519824" y="2523095"/>
            <a:ext cx="5863056" cy="1718759"/>
          </a:xfrm>
          <a:custGeom>
            <a:avLst/>
            <a:gdLst/>
            <a:ahLst/>
            <a:cxnLst/>
            <a:rect r="r" b="b" t="t" l="l"/>
            <a:pathLst>
              <a:path h="1718759" w="5863056">
                <a:moveTo>
                  <a:pt x="0" y="0"/>
                </a:moveTo>
                <a:lnTo>
                  <a:pt x="5863056" y="0"/>
                </a:lnTo>
                <a:lnTo>
                  <a:pt x="5863056" y="1718759"/>
                </a:lnTo>
                <a:lnTo>
                  <a:pt x="0" y="1718759"/>
                </a:lnTo>
                <a:lnTo>
                  <a:pt x="0" y="0"/>
                </a:lnTo>
                <a:close/>
              </a:path>
            </a:pathLst>
          </a:custGeom>
          <a:blipFill>
            <a:blip r:embed="rId14"/>
            <a:stretch>
              <a:fillRect l="0" t="0" r="0" b="0"/>
            </a:stretch>
          </a:blipFill>
        </p:spPr>
      </p:sp>
      <p:sp>
        <p:nvSpPr>
          <p:cNvPr name="TextBox 13" id="13"/>
          <p:cNvSpPr txBox="true"/>
          <p:nvPr/>
        </p:nvSpPr>
        <p:spPr>
          <a:xfrm rot="0">
            <a:off x="2664249" y="-194288"/>
            <a:ext cx="12981696" cy="1466850"/>
          </a:xfrm>
          <a:prstGeom prst="rect">
            <a:avLst/>
          </a:prstGeom>
        </p:spPr>
        <p:txBody>
          <a:bodyPr anchor="t" rtlCol="false" tIns="0" lIns="0" bIns="0" rIns="0">
            <a:spAutoFit/>
          </a:bodyPr>
          <a:lstStyle/>
          <a:p>
            <a:pPr algn="ctr">
              <a:lnSpc>
                <a:spcPts val="11519"/>
              </a:lnSpc>
            </a:pPr>
            <a:r>
              <a:rPr lang="en-US" sz="9600">
                <a:solidFill>
                  <a:srgbClr val="3FBEF0"/>
                </a:solidFill>
                <a:latin typeface="Norwester"/>
              </a:rPr>
              <a:t>TREE SPLIT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8650836"/>
            <a:ext cx="18288000" cy="1636164"/>
            <a:chOff x="0" y="0"/>
            <a:chExt cx="4816593" cy="430924"/>
          </a:xfrm>
        </p:grpSpPr>
        <p:sp>
          <p:nvSpPr>
            <p:cNvPr name="Freeform 4" id="4"/>
            <p:cNvSpPr/>
            <p:nvPr/>
          </p:nvSpPr>
          <p:spPr>
            <a:xfrm flipH="false" flipV="false" rot="0">
              <a:off x="0" y="0"/>
              <a:ext cx="4816592" cy="430924"/>
            </a:xfrm>
            <a:custGeom>
              <a:avLst/>
              <a:gdLst/>
              <a:ahLst/>
              <a:cxnLst/>
              <a:rect r="r" b="b" t="t" l="l"/>
              <a:pathLst>
                <a:path h="430924" w="4816592">
                  <a:moveTo>
                    <a:pt x="0" y="0"/>
                  </a:moveTo>
                  <a:lnTo>
                    <a:pt x="4816592" y="0"/>
                  </a:lnTo>
                  <a:lnTo>
                    <a:pt x="4816592" y="430924"/>
                  </a:lnTo>
                  <a:lnTo>
                    <a:pt x="0" y="430924"/>
                  </a:lnTo>
                  <a:close/>
                </a:path>
              </a:pathLst>
            </a:custGeom>
            <a:solidFill>
              <a:srgbClr val="00BF63"/>
            </a:solidFill>
          </p:spPr>
        </p:sp>
        <p:sp>
          <p:nvSpPr>
            <p:cNvPr name="TextBox 5" id="5"/>
            <p:cNvSpPr txBox="true"/>
            <p:nvPr/>
          </p:nvSpPr>
          <p:spPr>
            <a:xfrm>
              <a:off x="0" y="-19050"/>
              <a:ext cx="4816593" cy="449974"/>
            </a:xfrm>
            <a:prstGeom prst="rect">
              <a:avLst/>
            </a:prstGeom>
          </p:spPr>
          <p:txBody>
            <a:bodyPr anchor="ctr" rtlCol="false" tIns="50800" lIns="50800" bIns="50800" rIns="50800"/>
            <a:lstStyle/>
            <a:p>
              <a:pPr algn="ctr">
                <a:lnSpc>
                  <a:spcPts val="2930"/>
                </a:lnSpc>
              </a:pPr>
            </a:p>
          </p:txBody>
        </p:sp>
      </p:grpSp>
      <p:sp>
        <p:nvSpPr>
          <p:cNvPr name="Freeform 6" id="6"/>
          <p:cNvSpPr/>
          <p:nvPr/>
        </p:nvSpPr>
        <p:spPr>
          <a:xfrm flipH="false" flipV="false" rot="826264">
            <a:off x="15578709" y="-1513845"/>
            <a:ext cx="3361182" cy="3689921"/>
          </a:xfrm>
          <a:custGeom>
            <a:avLst/>
            <a:gdLst/>
            <a:ahLst/>
            <a:cxnLst/>
            <a:rect r="r" b="b" t="t" l="l"/>
            <a:pathLst>
              <a:path h="3689921" w="3361182">
                <a:moveTo>
                  <a:pt x="0" y="0"/>
                </a:moveTo>
                <a:lnTo>
                  <a:pt x="3361182" y="0"/>
                </a:lnTo>
                <a:lnTo>
                  <a:pt x="3361182" y="3689921"/>
                </a:lnTo>
                <a:lnTo>
                  <a:pt x="0" y="36899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965540">
            <a:off x="-747049" y="-474140"/>
            <a:ext cx="2273889" cy="3493405"/>
          </a:xfrm>
          <a:custGeom>
            <a:avLst/>
            <a:gdLst/>
            <a:ahLst/>
            <a:cxnLst/>
            <a:rect r="r" b="b" t="t" l="l"/>
            <a:pathLst>
              <a:path h="3493405" w="2273889">
                <a:moveTo>
                  <a:pt x="0" y="0"/>
                </a:moveTo>
                <a:lnTo>
                  <a:pt x="2273889" y="0"/>
                </a:lnTo>
                <a:lnTo>
                  <a:pt x="2273889" y="3493405"/>
                </a:lnTo>
                <a:lnTo>
                  <a:pt x="0" y="34934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602106">
            <a:off x="15238246" y="5948541"/>
            <a:ext cx="3184504" cy="2999224"/>
          </a:xfrm>
          <a:custGeom>
            <a:avLst/>
            <a:gdLst/>
            <a:ahLst/>
            <a:cxnLst/>
            <a:rect r="r" b="b" t="t" l="l"/>
            <a:pathLst>
              <a:path h="2999224" w="3184504">
                <a:moveTo>
                  <a:pt x="0" y="0"/>
                </a:moveTo>
                <a:lnTo>
                  <a:pt x="3184504" y="0"/>
                </a:lnTo>
                <a:lnTo>
                  <a:pt x="3184504" y="2999224"/>
                </a:lnTo>
                <a:lnTo>
                  <a:pt x="0" y="2999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60294" y="7622613"/>
            <a:ext cx="3211883" cy="3159325"/>
          </a:xfrm>
          <a:custGeom>
            <a:avLst/>
            <a:gdLst/>
            <a:ahLst/>
            <a:cxnLst/>
            <a:rect r="r" b="b" t="t" l="l"/>
            <a:pathLst>
              <a:path h="3159325" w="3211883">
                <a:moveTo>
                  <a:pt x="0" y="0"/>
                </a:moveTo>
                <a:lnTo>
                  <a:pt x="3211883" y="0"/>
                </a:lnTo>
                <a:lnTo>
                  <a:pt x="3211883" y="3159325"/>
                </a:lnTo>
                <a:lnTo>
                  <a:pt x="0" y="31593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2976992" y="534375"/>
            <a:ext cx="12981696" cy="1466850"/>
          </a:xfrm>
          <a:prstGeom prst="rect">
            <a:avLst/>
          </a:prstGeom>
        </p:spPr>
        <p:txBody>
          <a:bodyPr anchor="t" rtlCol="false" tIns="0" lIns="0" bIns="0" rIns="0">
            <a:spAutoFit/>
          </a:bodyPr>
          <a:lstStyle/>
          <a:p>
            <a:pPr algn="ctr">
              <a:lnSpc>
                <a:spcPts val="11519"/>
              </a:lnSpc>
            </a:pPr>
            <a:r>
              <a:rPr lang="en-US" sz="9600">
                <a:solidFill>
                  <a:srgbClr val="3FBEF0"/>
                </a:solidFill>
                <a:latin typeface="Norwester"/>
              </a:rPr>
              <a:t>random forest model</a:t>
            </a:r>
          </a:p>
        </p:txBody>
      </p:sp>
      <p:sp>
        <p:nvSpPr>
          <p:cNvPr name="TextBox 11" id="11"/>
          <p:cNvSpPr txBox="true"/>
          <p:nvPr/>
        </p:nvSpPr>
        <p:spPr>
          <a:xfrm rot="0">
            <a:off x="1482275" y="2836038"/>
            <a:ext cx="14476413" cy="4786575"/>
          </a:xfrm>
          <a:prstGeom prst="rect">
            <a:avLst/>
          </a:prstGeom>
        </p:spPr>
        <p:txBody>
          <a:bodyPr anchor="t" rtlCol="false" tIns="0" lIns="0" bIns="0" rIns="0">
            <a:spAutoFit/>
          </a:bodyPr>
          <a:lstStyle/>
          <a:p>
            <a:pPr algn="l" marL="1048053" indent="-524027" lvl="1">
              <a:lnSpc>
                <a:spcPts val="6310"/>
              </a:lnSpc>
              <a:buFont typeface="Arial"/>
              <a:buChar char="•"/>
            </a:pPr>
            <a:r>
              <a:rPr lang="en-US" sz="4854">
                <a:solidFill>
                  <a:srgbClr val="000000"/>
                </a:solidFill>
                <a:latin typeface="Fira Code"/>
              </a:rPr>
              <a:t>Ensemble of Decision Trees</a:t>
            </a:r>
          </a:p>
          <a:p>
            <a:pPr algn="l" marL="1048053" indent="-524027" lvl="1">
              <a:lnSpc>
                <a:spcPts val="6310"/>
              </a:lnSpc>
              <a:buFont typeface="Arial"/>
              <a:buChar char="•"/>
            </a:pPr>
            <a:r>
              <a:rPr lang="en-US" sz="4854">
                <a:solidFill>
                  <a:srgbClr val="000000"/>
                </a:solidFill>
                <a:latin typeface="Fira Code"/>
              </a:rPr>
              <a:t>Random Feature Selection</a:t>
            </a:r>
          </a:p>
          <a:p>
            <a:pPr algn="l" marL="1048053" indent="-524027" lvl="1">
              <a:lnSpc>
                <a:spcPts val="6310"/>
              </a:lnSpc>
              <a:buFont typeface="Arial"/>
              <a:buChar char="•"/>
            </a:pPr>
            <a:r>
              <a:rPr lang="en-US" sz="4854">
                <a:solidFill>
                  <a:srgbClr val="000000"/>
                </a:solidFill>
                <a:latin typeface="Fira Code"/>
              </a:rPr>
              <a:t>bootstarpping of dataset</a:t>
            </a:r>
          </a:p>
          <a:p>
            <a:pPr algn="l" marL="1048053" indent="-524027" lvl="1">
              <a:lnSpc>
                <a:spcPts val="6310"/>
              </a:lnSpc>
              <a:buFont typeface="Arial"/>
              <a:buChar char="•"/>
            </a:pPr>
            <a:r>
              <a:rPr lang="en-US" sz="4854">
                <a:solidFill>
                  <a:srgbClr val="000000"/>
                </a:solidFill>
                <a:latin typeface="Fira Code"/>
              </a:rPr>
              <a:t>Decision Making based on aggregating the  results from all decision tree models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8650836"/>
            <a:ext cx="18288000" cy="1636164"/>
            <a:chOff x="0" y="0"/>
            <a:chExt cx="4816593" cy="430924"/>
          </a:xfrm>
        </p:grpSpPr>
        <p:sp>
          <p:nvSpPr>
            <p:cNvPr name="Freeform 4" id="4"/>
            <p:cNvSpPr/>
            <p:nvPr/>
          </p:nvSpPr>
          <p:spPr>
            <a:xfrm flipH="false" flipV="false" rot="0">
              <a:off x="0" y="0"/>
              <a:ext cx="4816592" cy="430924"/>
            </a:xfrm>
            <a:custGeom>
              <a:avLst/>
              <a:gdLst/>
              <a:ahLst/>
              <a:cxnLst/>
              <a:rect r="r" b="b" t="t" l="l"/>
              <a:pathLst>
                <a:path h="430924" w="4816592">
                  <a:moveTo>
                    <a:pt x="0" y="0"/>
                  </a:moveTo>
                  <a:lnTo>
                    <a:pt x="4816592" y="0"/>
                  </a:lnTo>
                  <a:lnTo>
                    <a:pt x="4816592" y="430924"/>
                  </a:lnTo>
                  <a:lnTo>
                    <a:pt x="0" y="430924"/>
                  </a:lnTo>
                  <a:close/>
                </a:path>
              </a:pathLst>
            </a:custGeom>
            <a:solidFill>
              <a:srgbClr val="00BF63"/>
            </a:solidFill>
          </p:spPr>
        </p:sp>
        <p:sp>
          <p:nvSpPr>
            <p:cNvPr name="TextBox 5" id="5"/>
            <p:cNvSpPr txBox="true"/>
            <p:nvPr/>
          </p:nvSpPr>
          <p:spPr>
            <a:xfrm>
              <a:off x="0" y="-19050"/>
              <a:ext cx="4816593" cy="449974"/>
            </a:xfrm>
            <a:prstGeom prst="rect">
              <a:avLst/>
            </a:prstGeom>
          </p:spPr>
          <p:txBody>
            <a:bodyPr anchor="ctr" rtlCol="false" tIns="50800" lIns="50800" bIns="50800" rIns="50800"/>
            <a:lstStyle/>
            <a:p>
              <a:pPr algn="ctr">
                <a:lnSpc>
                  <a:spcPts val="2930"/>
                </a:lnSpc>
              </a:pPr>
            </a:p>
          </p:txBody>
        </p:sp>
      </p:grpSp>
      <p:sp>
        <p:nvSpPr>
          <p:cNvPr name="Freeform 6" id="6"/>
          <p:cNvSpPr/>
          <p:nvPr/>
        </p:nvSpPr>
        <p:spPr>
          <a:xfrm flipH="false" flipV="false" rot="826264">
            <a:off x="15578709" y="-1513845"/>
            <a:ext cx="3361182" cy="3689921"/>
          </a:xfrm>
          <a:custGeom>
            <a:avLst/>
            <a:gdLst/>
            <a:ahLst/>
            <a:cxnLst/>
            <a:rect r="r" b="b" t="t" l="l"/>
            <a:pathLst>
              <a:path h="3689921" w="3361182">
                <a:moveTo>
                  <a:pt x="0" y="0"/>
                </a:moveTo>
                <a:lnTo>
                  <a:pt x="3361182" y="0"/>
                </a:lnTo>
                <a:lnTo>
                  <a:pt x="3361182" y="3689921"/>
                </a:lnTo>
                <a:lnTo>
                  <a:pt x="0" y="36899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965540">
            <a:off x="-747049" y="-474140"/>
            <a:ext cx="2273889" cy="3493405"/>
          </a:xfrm>
          <a:custGeom>
            <a:avLst/>
            <a:gdLst/>
            <a:ahLst/>
            <a:cxnLst/>
            <a:rect r="r" b="b" t="t" l="l"/>
            <a:pathLst>
              <a:path h="3493405" w="2273889">
                <a:moveTo>
                  <a:pt x="0" y="0"/>
                </a:moveTo>
                <a:lnTo>
                  <a:pt x="2273889" y="0"/>
                </a:lnTo>
                <a:lnTo>
                  <a:pt x="2273889" y="3493405"/>
                </a:lnTo>
                <a:lnTo>
                  <a:pt x="0" y="34934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602106">
            <a:off x="15238246" y="5948541"/>
            <a:ext cx="3184504" cy="2999224"/>
          </a:xfrm>
          <a:custGeom>
            <a:avLst/>
            <a:gdLst/>
            <a:ahLst/>
            <a:cxnLst/>
            <a:rect r="r" b="b" t="t" l="l"/>
            <a:pathLst>
              <a:path h="2999224" w="3184504">
                <a:moveTo>
                  <a:pt x="0" y="0"/>
                </a:moveTo>
                <a:lnTo>
                  <a:pt x="3184504" y="0"/>
                </a:lnTo>
                <a:lnTo>
                  <a:pt x="3184504" y="2999224"/>
                </a:lnTo>
                <a:lnTo>
                  <a:pt x="0" y="2999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60294" y="7622613"/>
            <a:ext cx="3211883" cy="3159325"/>
          </a:xfrm>
          <a:custGeom>
            <a:avLst/>
            <a:gdLst/>
            <a:ahLst/>
            <a:cxnLst/>
            <a:rect r="r" b="b" t="t" l="l"/>
            <a:pathLst>
              <a:path h="3159325" w="3211883">
                <a:moveTo>
                  <a:pt x="0" y="0"/>
                </a:moveTo>
                <a:lnTo>
                  <a:pt x="3211883" y="0"/>
                </a:lnTo>
                <a:lnTo>
                  <a:pt x="3211883" y="3159325"/>
                </a:lnTo>
                <a:lnTo>
                  <a:pt x="0" y="31593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5185145" y="2516794"/>
            <a:ext cx="7491297" cy="5618473"/>
          </a:xfrm>
          <a:custGeom>
            <a:avLst/>
            <a:gdLst/>
            <a:ahLst/>
            <a:cxnLst/>
            <a:rect r="r" b="b" t="t" l="l"/>
            <a:pathLst>
              <a:path h="5618473" w="7491297">
                <a:moveTo>
                  <a:pt x="0" y="0"/>
                </a:moveTo>
                <a:lnTo>
                  <a:pt x="7491297" y="0"/>
                </a:lnTo>
                <a:lnTo>
                  <a:pt x="7491297" y="5618473"/>
                </a:lnTo>
                <a:lnTo>
                  <a:pt x="0" y="5618473"/>
                </a:lnTo>
                <a:lnTo>
                  <a:pt x="0" y="0"/>
                </a:lnTo>
                <a:close/>
              </a:path>
            </a:pathLst>
          </a:custGeom>
          <a:blipFill>
            <a:blip r:embed="rId12"/>
            <a:stretch>
              <a:fillRect l="0" t="0" r="0" b="0"/>
            </a:stretch>
          </a:blipFill>
        </p:spPr>
      </p:sp>
      <p:sp>
        <p:nvSpPr>
          <p:cNvPr name="TextBox 11" id="11"/>
          <p:cNvSpPr txBox="true"/>
          <p:nvPr/>
        </p:nvSpPr>
        <p:spPr>
          <a:xfrm rot="0">
            <a:off x="2976992" y="534375"/>
            <a:ext cx="12981696" cy="1466850"/>
          </a:xfrm>
          <a:prstGeom prst="rect">
            <a:avLst/>
          </a:prstGeom>
        </p:spPr>
        <p:txBody>
          <a:bodyPr anchor="t" rtlCol="false" tIns="0" lIns="0" bIns="0" rIns="0">
            <a:spAutoFit/>
          </a:bodyPr>
          <a:lstStyle/>
          <a:p>
            <a:pPr algn="ctr">
              <a:lnSpc>
                <a:spcPts val="11519"/>
              </a:lnSpc>
            </a:pPr>
            <a:r>
              <a:rPr lang="en-US" sz="9600">
                <a:solidFill>
                  <a:srgbClr val="3FBEF0"/>
                </a:solidFill>
                <a:latin typeface="Norwester"/>
              </a:rPr>
              <a:t>random forest model</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8650836"/>
            <a:ext cx="18288000" cy="1636164"/>
            <a:chOff x="0" y="0"/>
            <a:chExt cx="4816593" cy="430924"/>
          </a:xfrm>
        </p:grpSpPr>
        <p:sp>
          <p:nvSpPr>
            <p:cNvPr name="Freeform 4" id="4"/>
            <p:cNvSpPr/>
            <p:nvPr/>
          </p:nvSpPr>
          <p:spPr>
            <a:xfrm flipH="false" flipV="false" rot="0">
              <a:off x="0" y="0"/>
              <a:ext cx="4816592" cy="430924"/>
            </a:xfrm>
            <a:custGeom>
              <a:avLst/>
              <a:gdLst/>
              <a:ahLst/>
              <a:cxnLst/>
              <a:rect r="r" b="b" t="t" l="l"/>
              <a:pathLst>
                <a:path h="430924" w="4816592">
                  <a:moveTo>
                    <a:pt x="0" y="0"/>
                  </a:moveTo>
                  <a:lnTo>
                    <a:pt x="4816592" y="0"/>
                  </a:lnTo>
                  <a:lnTo>
                    <a:pt x="4816592" y="430924"/>
                  </a:lnTo>
                  <a:lnTo>
                    <a:pt x="0" y="430924"/>
                  </a:lnTo>
                  <a:close/>
                </a:path>
              </a:pathLst>
            </a:custGeom>
            <a:solidFill>
              <a:srgbClr val="00BF63"/>
            </a:solidFill>
          </p:spPr>
        </p:sp>
        <p:sp>
          <p:nvSpPr>
            <p:cNvPr name="TextBox 5" id="5"/>
            <p:cNvSpPr txBox="true"/>
            <p:nvPr/>
          </p:nvSpPr>
          <p:spPr>
            <a:xfrm>
              <a:off x="0" y="-19050"/>
              <a:ext cx="4816593" cy="449974"/>
            </a:xfrm>
            <a:prstGeom prst="rect">
              <a:avLst/>
            </a:prstGeom>
          </p:spPr>
          <p:txBody>
            <a:bodyPr anchor="ctr" rtlCol="false" tIns="50800" lIns="50800" bIns="50800" rIns="50800"/>
            <a:lstStyle/>
            <a:p>
              <a:pPr algn="ctr">
                <a:lnSpc>
                  <a:spcPts val="2930"/>
                </a:lnSpc>
              </a:pPr>
            </a:p>
          </p:txBody>
        </p:sp>
      </p:grpSp>
      <p:sp>
        <p:nvSpPr>
          <p:cNvPr name="Freeform 6" id="6"/>
          <p:cNvSpPr/>
          <p:nvPr/>
        </p:nvSpPr>
        <p:spPr>
          <a:xfrm flipH="false" flipV="false" rot="826264">
            <a:off x="15578709" y="-1513845"/>
            <a:ext cx="3361182" cy="3689921"/>
          </a:xfrm>
          <a:custGeom>
            <a:avLst/>
            <a:gdLst/>
            <a:ahLst/>
            <a:cxnLst/>
            <a:rect r="r" b="b" t="t" l="l"/>
            <a:pathLst>
              <a:path h="3689921" w="3361182">
                <a:moveTo>
                  <a:pt x="0" y="0"/>
                </a:moveTo>
                <a:lnTo>
                  <a:pt x="3361182" y="0"/>
                </a:lnTo>
                <a:lnTo>
                  <a:pt x="3361182" y="3689921"/>
                </a:lnTo>
                <a:lnTo>
                  <a:pt x="0" y="36899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965540">
            <a:off x="-1477491" y="-1746703"/>
            <a:ext cx="2273889" cy="3493405"/>
          </a:xfrm>
          <a:custGeom>
            <a:avLst/>
            <a:gdLst/>
            <a:ahLst/>
            <a:cxnLst/>
            <a:rect r="r" b="b" t="t" l="l"/>
            <a:pathLst>
              <a:path h="3493405" w="2273889">
                <a:moveTo>
                  <a:pt x="0" y="0"/>
                </a:moveTo>
                <a:lnTo>
                  <a:pt x="2273889" y="0"/>
                </a:lnTo>
                <a:lnTo>
                  <a:pt x="2273889" y="3493406"/>
                </a:lnTo>
                <a:lnTo>
                  <a:pt x="0" y="3493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602106">
            <a:off x="15667048" y="7500731"/>
            <a:ext cx="3184504" cy="2999224"/>
          </a:xfrm>
          <a:custGeom>
            <a:avLst/>
            <a:gdLst/>
            <a:ahLst/>
            <a:cxnLst/>
            <a:rect r="r" b="b" t="t" l="l"/>
            <a:pathLst>
              <a:path h="2999224" w="3184504">
                <a:moveTo>
                  <a:pt x="0" y="0"/>
                </a:moveTo>
                <a:lnTo>
                  <a:pt x="3184504" y="0"/>
                </a:lnTo>
                <a:lnTo>
                  <a:pt x="3184504" y="2999224"/>
                </a:lnTo>
                <a:lnTo>
                  <a:pt x="0" y="2999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45430" y="8269901"/>
            <a:ext cx="3211883" cy="3159325"/>
          </a:xfrm>
          <a:custGeom>
            <a:avLst/>
            <a:gdLst/>
            <a:ahLst/>
            <a:cxnLst/>
            <a:rect r="r" b="b" t="t" l="l"/>
            <a:pathLst>
              <a:path h="3159325" w="3211883">
                <a:moveTo>
                  <a:pt x="0" y="0"/>
                </a:moveTo>
                <a:lnTo>
                  <a:pt x="3211883" y="0"/>
                </a:lnTo>
                <a:lnTo>
                  <a:pt x="3211883" y="3159324"/>
                </a:lnTo>
                <a:lnTo>
                  <a:pt x="0" y="31593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2664249" y="-194288"/>
            <a:ext cx="12981696" cy="1466850"/>
          </a:xfrm>
          <a:prstGeom prst="rect">
            <a:avLst/>
          </a:prstGeom>
        </p:spPr>
        <p:txBody>
          <a:bodyPr anchor="t" rtlCol="false" tIns="0" lIns="0" bIns="0" rIns="0">
            <a:spAutoFit/>
          </a:bodyPr>
          <a:lstStyle/>
          <a:p>
            <a:pPr algn="ctr">
              <a:lnSpc>
                <a:spcPts val="11519"/>
              </a:lnSpc>
            </a:pPr>
            <a:r>
              <a:rPr lang="en-US" sz="9600">
                <a:solidFill>
                  <a:srgbClr val="3FBEF0"/>
                </a:solidFill>
                <a:latin typeface="Norwester"/>
              </a:rPr>
              <a:t>why these models?</a:t>
            </a:r>
          </a:p>
        </p:txBody>
      </p:sp>
      <p:sp>
        <p:nvSpPr>
          <p:cNvPr name="TextBox 11" id="11"/>
          <p:cNvSpPr txBox="true"/>
          <p:nvPr/>
        </p:nvSpPr>
        <p:spPr>
          <a:xfrm rot="0">
            <a:off x="1966453" y="2924123"/>
            <a:ext cx="14429880" cy="3882970"/>
          </a:xfrm>
          <a:prstGeom prst="rect">
            <a:avLst/>
          </a:prstGeom>
        </p:spPr>
        <p:txBody>
          <a:bodyPr anchor="t" rtlCol="false" tIns="0" lIns="0" bIns="0" rIns="0">
            <a:spAutoFit/>
          </a:bodyPr>
          <a:lstStyle/>
          <a:p>
            <a:pPr algn="l" marL="1026464" indent="-513232" lvl="1">
              <a:lnSpc>
                <a:spcPts val="6180"/>
              </a:lnSpc>
              <a:buFont typeface="Arial"/>
              <a:buChar char="•"/>
            </a:pPr>
            <a:r>
              <a:rPr lang="en-US" sz="4754">
                <a:solidFill>
                  <a:srgbClr val="000000"/>
                </a:solidFill>
                <a:latin typeface="Fira Code"/>
              </a:rPr>
              <a:t>Handling High-Dimensional Data</a:t>
            </a:r>
          </a:p>
          <a:p>
            <a:pPr algn="l" marL="1026464" indent="-513232" lvl="1">
              <a:lnSpc>
                <a:spcPts val="6180"/>
              </a:lnSpc>
              <a:buFont typeface="Arial"/>
              <a:buChar char="•"/>
            </a:pPr>
            <a:r>
              <a:rPr lang="en-US" sz="4754">
                <a:solidFill>
                  <a:srgbClr val="000000"/>
                </a:solidFill>
                <a:latin typeface="Fira Code"/>
              </a:rPr>
              <a:t>Performance in Limited Data Scenarios</a:t>
            </a:r>
          </a:p>
          <a:p>
            <a:pPr algn="l" marL="1026464" indent="-513232" lvl="1">
              <a:lnSpc>
                <a:spcPts val="6180"/>
              </a:lnSpc>
              <a:buFont typeface="Arial"/>
              <a:buChar char="•"/>
            </a:pPr>
            <a:r>
              <a:rPr lang="en-US" sz="4754">
                <a:solidFill>
                  <a:srgbClr val="000000"/>
                </a:solidFill>
                <a:latin typeface="Fira Code"/>
              </a:rPr>
              <a:t>Proven Effectiveness in EEG Studies</a:t>
            </a:r>
          </a:p>
          <a:p>
            <a:pPr algn="l" marL="1026464" indent="-513232" lvl="1">
              <a:lnSpc>
                <a:spcPts val="6180"/>
              </a:lnSpc>
              <a:buFont typeface="Arial"/>
              <a:buChar char="•"/>
            </a:pPr>
            <a:r>
              <a:rPr lang="en-US" sz="4754">
                <a:solidFill>
                  <a:srgbClr val="000000"/>
                </a:solidFill>
                <a:latin typeface="Fira Code"/>
              </a:rPr>
              <a:t>Ease of Implementation and Tuning</a:t>
            </a:r>
          </a:p>
          <a:p>
            <a:pPr algn="l" marL="1026464" indent="-513232" lvl="1">
              <a:lnSpc>
                <a:spcPts val="6180"/>
              </a:lnSpc>
              <a:buFont typeface="Arial"/>
              <a:buChar char="•"/>
            </a:pPr>
            <a:r>
              <a:rPr lang="en-US" sz="4754">
                <a:solidFill>
                  <a:srgbClr val="000000"/>
                </a:solidFill>
                <a:latin typeface="Fira Code"/>
              </a:rPr>
              <a:t>Complementary Strengths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8608672"/>
            <a:ext cx="18288000" cy="1678328"/>
            <a:chOff x="0" y="0"/>
            <a:chExt cx="4816593" cy="442029"/>
          </a:xfrm>
        </p:grpSpPr>
        <p:sp>
          <p:nvSpPr>
            <p:cNvPr name="Freeform 4" id="4"/>
            <p:cNvSpPr/>
            <p:nvPr/>
          </p:nvSpPr>
          <p:spPr>
            <a:xfrm flipH="false" flipV="false" rot="0">
              <a:off x="0" y="0"/>
              <a:ext cx="4816592" cy="442029"/>
            </a:xfrm>
            <a:custGeom>
              <a:avLst/>
              <a:gdLst/>
              <a:ahLst/>
              <a:cxnLst/>
              <a:rect r="r" b="b" t="t" l="l"/>
              <a:pathLst>
                <a:path h="442029" w="4816592">
                  <a:moveTo>
                    <a:pt x="0" y="0"/>
                  </a:moveTo>
                  <a:lnTo>
                    <a:pt x="4816592" y="0"/>
                  </a:lnTo>
                  <a:lnTo>
                    <a:pt x="4816592" y="442029"/>
                  </a:lnTo>
                  <a:lnTo>
                    <a:pt x="0" y="442029"/>
                  </a:lnTo>
                  <a:close/>
                </a:path>
              </a:pathLst>
            </a:custGeom>
            <a:solidFill>
              <a:srgbClr val="E74590"/>
            </a:solidFill>
          </p:spPr>
        </p:sp>
        <p:sp>
          <p:nvSpPr>
            <p:cNvPr name="TextBox 5" id="5"/>
            <p:cNvSpPr txBox="true"/>
            <p:nvPr/>
          </p:nvSpPr>
          <p:spPr>
            <a:xfrm>
              <a:off x="0" y="-19050"/>
              <a:ext cx="4816593" cy="461079"/>
            </a:xfrm>
            <a:prstGeom prst="rect">
              <a:avLst/>
            </a:prstGeom>
          </p:spPr>
          <p:txBody>
            <a:bodyPr anchor="ctr" rtlCol="false" tIns="50800" lIns="50800" bIns="50800" rIns="50800"/>
            <a:lstStyle/>
            <a:p>
              <a:pPr algn="ctr">
                <a:lnSpc>
                  <a:spcPts val="2930"/>
                </a:lnSpc>
              </a:pPr>
            </a:p>
          </p:txBody>
        </p:sp>
      </p:grpSp>
      <p:sp>
        <p:nvSpPr>
          <p:cNvPr name="Freeform 6" id="6"/>
          <p:cNvSpPr/>
          <p:nvPr/>
        </p:nvSpPr>
        <p:spPr>
          <a:xfrm flipH="false" flipV="false" rot="377843">
            <a:off x="-206660" y="8030040"/>
            <a:ext cx="3138924" cy="2619575"/>
          </a:xfrm>
          <a:custGeom>
            <a:avLst/>
            <a:gdLst/>
            <a:ahLst/>
            <a:cxnLst/>
            <a:rect r="r" b="b" t="t" l="l"/>
            <a:pathLst>
              <a:path h="2619575" w="3138924">
                <a:moveTo>
                  <a:pt x="0" y="0"/>
                </a:moveTo>
                <a:lnTo>
                  <a:pt x="3138924" y="0"/>
                </a:lnTo>
                <a:lnTo>
                  <a:pt x="3138924" y="2619574"/>
                </a:lnTo>
                <a:lnTo>
                  <a:pt x="0" y="2619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8920022" y="2997046"/>
            <a:ext cx="8081790" cy="3975826"/>
            <a:chOff x="0" y="0"/>
            <a:chExt cx="10775719" cy="5301101"/>
          </a:xfrm>
        </p:grpSpPr>
        <p:sp>
          <p:nvSpPr>
            <p:cNvPr name="TextBox 8" id="8"/>
            <p:cNvSpPr txBox="true"/>
            <p:nvPr/>
          </p:nvSpPr>
          <p:spPr>
            <a:xfrm rot="0">
              <a:off x="0" y="4653401"/>
              <a:ext cx="10526416" cy="647700"/>
            </a:xfrm>
            <a:prstGeom prst="rect">
              <a:avLst/>
            </a:prstGeom>
          </p:spPr>
          <p:txBody>
            <a:bodyPr anchor="t" rtlCol="false" tIns="0" lIns="0" bIns="0" rIns="0">
              <a:spAutoFit/>
            </a:bodyPr>
            <a:lstStyle/>
            <a:p>
              <a:pPr algn="l">
                <a:lnSpc>
                  <a:spcPts val="3900"/>
                </a:lnSpc>
              </a:pPr>
              <a:r>
                <a:rPr lang="en-US" sz="3000">
                  <a:solidFill>
                    <a:srgbClr val="000000"/>
                  </a:solidFill>
                  <a:latin typeface="Fira Code"/>
                </a:rPr>
                <a:t>1 D TO 2 D</a:t>
              </a:r>
            </a:p>
          </p:txBody>
        </p:sp>
        <p:sp>
          <p:nvSpPr>
            <p:cNvPr name="TextBox 9" id="9"/>
            <p:cNvSpPr txBox="true"/>
            <p:nvPr/>
          </p:nvSpPr>
          <p:spPr>
            <a:xfrm rot="0">
              <a:off x="0" y="-9525"/>
              <a:ext cx="10775719" cy="3895725"/>
            </a:xfrm>
            <a:prstGeom prst="rect">
              <a:avLst/>
            </a:prstGeom>
          </p:spPr>
          <p:txBody>
            <a:bodyPr anchor="t" rtlCol="false" tIns="0" lIns="0" bIns="0" rIns="0">
              <a:spAutoFit/>
            </a:bodyPr>
            <a:lstStyle/>
            <a:p>
              <a:pPr algn="l">
                <a:lnSpc>
                  <a:spcPts val="11519"/>
                </a:lnSpc>
              </a:pPr>
              <a:r>
                <a:rPr lang="en-US" sz="9600">
                  <a:solidFill>
                    <a:srgbClr val="3FBEF0"/>
                  </a:solidFill>
                  <a:latin typeface="Norwester"/>
                </a:rPr>
                <a:t>Transform Signal</a:t>
              </a:r>
            </a:p>
          </p:txBody>
        </p:sp>
      </p:grpSp>
      <p:sp>
        <p:nvSpPr>
          <p:cNvPr name="TextBox 10" id="10"/>
          <p:cNvSpPr txBox="true"/>
          <p:nvPr/>
        </p:nvSpPr>
        <p:spPr>
          <a:xfrm rot="0">
            <a:off x="7395370" y="1472101"/>
            <a:ext cx="9102565" cy="1071938"/>
          </a:xfrm>
          <a:prstGeom prst="rect">
            <a:avLst/>
          </a:prstGeom>
        </p:spPr>
        <p:txBody>
          <a:bodyPr anchor="t" rtlCol="false" tIns="0" lIns="0" bIns="0" rIns="0">
            <a:spAutoFit/>
          </a:bodyPr>
          <a:lstStyle/>
          <a:p>
            <a:pPr algn="ctr">
              <a:lnSpc>
                <a:spcPts val="8759"/>
              </a:lnSpc>
              <a:spcBef>
                <a:spcPct val="0"/>
              </a:spcBef>
            </a:pPr>
            <a:r>
              <a:rPr lang="en-US" sz="6256">
                <a:solidFill>
                  <a:srgbClr val="000000"/>
                </a:solidFill>
                <a:latin typeface="Norwester"/>
              </a:rPr>
              <a:t>Recurrence Plot</a:t>
            </a:r>
          </a:p>
        </p:txBody>
      </p:sp>
      <p:sp>
        <p:nvSpPr>
          <p:cNvPr name="Freeform 11" id="11"/>
          <p:cNvSpPr/>
          <p:nvPr/>
        </p:nvSpPr>
        <p:spPr>
          <a:xfrm flipH="false" flipV="false" rot="0">
            <a:off x="228208" y="1324184"/>
            <a:ext cx="6580207" cy="7015662"/>
          </a:xfrm>
          <a:custGeom>
            <a:avLst/>
            <a:gdLst/>
            <a:ahLst/>
            <a:cxnLst/>
            <a:rect r="r" b="b" t="t" l="l"/>
            <a:pathLst>
              <a:path h="7015662" w="6580207">
                <a:moveTo>
                  <a:pt x="0" y="0"/>
                </a:moveTo>
                <a:lnTo>
                  <a:pt x="6580208" y="0"/>
                </a:lnTo>
                <a:lnTo>
                  <a:pt x="6580208" y="7015663"/>
                </a:lnTo>
                <a:lnTo>
                  <a:pt x="0" y="7015663"/>
                </a:lnTo>
                <a:lnTo>
                  <a:pt x="0" y="0"/>
                </a:lnTo>
                <a:close/>
              </a:path>
            </a:pathLst>
          </a:custGeom>
          <a:blipFill>
            <a:blip r:embed="rId6"/>
            <a:stretch>
              <a:fillRect l="0" t="0" r="0" b="0"/>
            </a:stretch>
          </a:blipFill>
        </p:spPr>
      </p:sp>
      <p:sp>
        <p:nvSpPr>
          <p:cNvPr name="Freeform 12" id="12"/>
          <p:cNvSpPr/>
          <p:nvPr/>
        </p:nvSpPr>
        <p:spPr>
          <a:xfrm flipH="false" flipV="false" rot="1442031">
            <a:off x="16315043" y="-95739"/>
            <a:ext cx="1888513" cy="3383330"/>
          </a:xfrm>
          <a:custGeom>
            <a:avLst/>
            <a:gdLst/>
            <a:ahLst/>
            <a:cxnLst/>
            <a:rect r="r" b="b" t="t" l="l"/>
            <a:pathLst>
              <a:path h="3383330" w="1888513">
                <a:moveTo>
                  <a:pt x="0" y="0"/>
                </a:moveTo>
                <a:lnTo>
                  <a:pt x="1888514" y="0"/>
                </a:lnTo>
                <a:lnTo>
                  <a:pt x="1888514" y="3383330"/>
                </a:lnTo>
                <a:lnTo>
                  <a:pt x="0" y="33833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1549">
            <a:off x="16509313" y="-35804"/>
            <a:ext cx="1888513" cy="3383330"/>
          </a:xfrm>
          <a:custGeom>
            <a:avLst/>
            <a:gdLst/>
            <a:ahLst/>
            <a:cxnLst/>
            <a:rect r="r" b="b" t="t" l="l"/>
            <a:pathLst>
              <a:path h="3383330" w="1888513">
                <a:moveTo>
                  <a:pt x="0" y="0"/>
                </a:moveTo>
                <a:lnTo>
                  <a:pt x="1888513" y="0"/>
                </a:lnTo>
                <a:lnTo>
                  <a:pt x="1888513" y="3383330"/>
                </a:lnTo>
                <a:lnTo>
                  <a:pt x="0" y="33833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396291">
            <a:off x="320640" y="1031814"/>
            <a:ext cx="2415886" cy="2469772"/>
          </a:xfrm>
          <a:custGeom>
            <a:avLst/>
            <a:gdLst/>
            <a:ahLst/>
            <a:cxnLst/>
            <a:rect r="r" b="b" t="t" l="l"/>
            <a:pathLst>
              <a:path h="2469772" w="2415886">
                <a:moveTo>
                  <a:pt x="0" y="0"/>
                </a:moveTo>
                <a:lnTo>
                  <a:pt x="2415886" y="0"/>
                </a:lnTo>
                <a:lnTo>
                  <a:pt x="2415886" y="2469773"/>
                </a:lnTo>
                <a:lnTo>
                  <a:pt x="0" y="24697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529435" y="2833130"/>
            <a:ext cx="13251325" cy="7453870"/>
          </a:xfrm>
          <a:custGeom>
            <a:avLst/>
            <a:gdLst/>
            <a:ahLst/>
            <a:cxnLst/>
            <a:rect r="r" b="b" t="t" l="l"/>
            <a:pathLst>
              <a:path h="7453870" w="13251325">
                <a:moveTo>
                  <a:pt x="0" y="0"/>
                </a:moveTo>
                <a:lnTo>
                  <a:pt x="13251325" y="0"/>
                </a:lnTo>
                <a:lnTo>
                  <a:pt x="13251325" y="7453870"/>
                </a:lnTo>
                <a:lnTo>
                  <a:pt x="0" y="7453870"/>
                </a:lnTo>
                <a:lnTo>
                  <a:pt x="0" y="0"/>
                </a:lnTo>
                <a:close/>
              </a:path>
            </a:pathLst>
          </a:custGeom>
          <a:blipFill>
            <a:blip r:embed="rId8"/>
            <a:stretch>
              <a:fillRect l="0" t="0" r="0" b="0"/>
            </a:stretch>
          </a:blipFill>
        </p:spPr>
      </p:sp>
      <p:grpSp>
        <p:nvGrpSpPr>
          <p:cNvPr name="Group 6" id="6"/>
          <p:cNvGrpSpPr/>
          <p:nvPr/>
        </p:nvGrpSpPr>
        <p:grpSpPr>
          <a:xfrm rot="0">
            <a:off x="1028700" y="0"/>
            <a:ext cx="16230600" cy="2124075"/>
            <a:chOff x="0" y="0"/>
            <a:chExt cx="21640800" cy="2832100"/>
          </a:xfrm>
        </p:grpSpPr>
        <p:sp>
          <p:nvSpPr>
            <p:cNvPr name="TextBox 7" id="7"/>
            <p:cNvSpPr txBox="true"/>
            <p:nvPr/>
          </p:nvSpPr>
          <p:spPr>
            <a:xfrm rot="0">
              <a:off x="0" y="2184400"/>
              <a:ext cx="21640800" cy="647700"/>
            </a:xfrm>
            <a:prstGeom prst="rect">
              <a:avLst/>
            </a:prstGeom>
          </p:spPr>
          <p:txBody>
            <a:bodyPr anchor="t" rtlCol="false" tIns="0" lIns="0" bIns="0" rIns="0">
              <a:spAutoFit/>
            </a:bodyPr>
            <a:lstStyle/>
            <a:p>
              <a:pPr algn="ctr">
                <a:lnSpc>
                  <a:spcPts val="3900"/>
                </a:lnSpc>
              </a:pPr>
              <a:r>
                <a:rPr lang="en-US" sz="3000">
                  <a:solidFill>
                    <a:srgbClr val="FFFFFF"/>
                  </a:solidFill>
                  <a:latin typeface="Fira Code"/>
                </a:rPr>
                <a:t>CONVOLUTIONAL NEURAL NETWORK</a:t>
              </a:r>
            </a:p>
          </p:txBody>
        </p:sp>
        <p:sp>
          <p:nvSpPr>
            <p:cNvPr name="TextBox 8" id="8"/>
            <p:cNvSpPr txBox="true"/>
            <p:nvPr/>
          </p:nvSpPr>
          <p:spPr>
            <a:xfrm rot="0">
              <a:off x="0" y="-9525"/>
              <a:ext cx="21640800" cy="1952625"/>
            </a:xfrm>
            <a:prstGeom prst="rect">
              <a:avLst/>
            </a:prstGeom>
          </p:spPr>
          <p:txBody>
            <a:bodyPr anchor="t" rtlCol="false" tIns="0" lIns="0" bIns="0" rIns="0">
              <a:spAutoFit/>
            </a:bodyPr>
            <a:lstStyle/>
            <a:p>
              <a:pPr algn="ctr">
                <a:lnSpc>
                  <a:spcPts val="11519"/>
                </a:lnSpc>
              </a:pPr>
              <a:r>
                <a:rPr lang="en-US" sz="9600">
                  <a:solidFill>
                    <a:srgbClr val="FFF503"/>
                  </a:solidFill>
                  <a:latin typeface="Norwester"/>
                </a:rPr>
                <a:t>DL MODEL</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8608672"/>
            <a:ext cx="18288000" cy="1678328"/>
            <a:chOff x="0" y="0"/>
            <a:chExt cx="4816593" cy="442029"/>
          </a:xfrm>
        </p:grpSpPr>
        <p:sp>
          <p:nvSpPr>
            <p:cNvPr name="Freeform 4" id="4"/>
            <p:cNvSpPr/>
            <p:nvPr/>
          </p:nvSpPr>
          <p:spPr>
            <a:xfrm flipH="false" flipV="false" rot="0">
              <a:off x="0" y="0"/>
              <a:ext cx="4816592" cy="442029"/>
            </a:xfrm>
            <a:custGeom>
              <a:avLst/>
              <a:gdLst/>
              <a:ahLst/>
              <a:cxnLst/>
              <a:rect r="r" b="b" t="t" l="l"/>
              <a:pathLst>
                <a:path h="442029" w="4816592">
                  <a:moveTo>
                    <a:pt x="0" y="0"/>
                  </a:moveTo>
                  <a:lnTo>
                    <a:pt x="4816592" y="0"/>
                  </a:lnTo>
                  <a:lnTo>
                    <a:pt x="4816592" y="442029"/>
                  </a:lnTo>
                  <a:lnTo>
                    <a:pt x="0" y="442029"/>
                  </a:lnTo>
                  <a:close/>
                </a:path>
              </a:pathLst>
            </a:custGeom>
            <a:solidFill>
              <a:srgbClr val="3FBEF0"/>
            </a:solidFill>
          </p:spPr>
        </p:sp>
        <p:sp>
          <p:nvSpPr>
            <p:cNvPr name="TextBox 5" id="5"/>
            <p:cNvSpPr txBox="true"/>
            <p:nvPr/>
          </p:nvSpPr>
          <p:spPr>
            <a:xfrm>
              <a:off x="0" y="-19050"/>
              <a:ext cx="4816593" cy="461079"/>
            </a:xfrm>
            <a:prstGeom prst="rect">
              <a:avLst/>
            </a:prstGeom>
          </p:spPr>
          <p:txBody>
            <a:bodyPr anchor="ctr" rtlCol="false" tIns="50800" lIns="50800" bIns="50800" rIns="50800"/>
            <a:lstStyle/>
            <a:p>
              <a:pPr algn="ctr">
                <a:lnSpc>
                  <a:spcPts val="2930"/>
                </a:lnSpc>
              </a:pPr>
            </a:p>
          </p:txBody>
        </p:sp>
      </p:grpSp>
      <p:graphicFrame>
        <p:nvGraphicFramePr>
          <p:cNvPr name="Table 6" id="6"/>
          <p:cNvGraphicFramePr>
            <a:graphicFrameLocks noGrp="true"/>
          </p:cNvGraphicFramePr>
          <p:nvPr/>
        </p:nvGraphicFramePr>
        <p:xfrm>
          <a:off x="1028700" y="2462954"/>
          <a:ext cx="16422455" cy="6429570"/>
        </p:xfrm>
        <a:graphic>
          <a:graphicData uri="http://schemas.openxmlformats.org/drawingml/2006/table">
            <a:tbl>
              <a:tblPr/>
              <a:tblGrid>
                <a:gridCol w="13537934"/>
                <a:gridCol w="2884521"/>
              </a:tblGrid>
              <a:tr h="1261036">
                <a:tc>
                  <a:txBody>
                    <a:bodyPr anchor="t" rtlCol="false"/>
                    <a:lstStyle/>
                    <a:p>
                      <a:pPr algn="ctr">
                        <a:lnSpc>
                          <a:spcPts val="5319"/>
                        </a:lnSpc>
                        <a:defRPr/>
                      </a:pPr>
                      <a:r>
                        <a:rPr lang="en-US" sz="3799">
                          <a:solidFill>
                            <a:srgbClr val="FFFFFF"/>
                          </a:solidFill>
                          <a:latin typeface="Fira Code Bold"/>
                        </a:rPr>
                        <a:t>Objectives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74590"/>
                    </a:solidFill>
                  </a:tcPr>
                </a:tc>
                <a:tc>
                  <a:txBody>
                    <a:bodyPr anchor="t" rtlCol="false"/>
                    <a:lstStyle/>
                    <a:p>
                      <a:pPr algn="ctr">
                        <a:lnSpc>
                          <a:spcPts val="3359"/>
                        </a:lnSpc>
                        <a:defRPr/>
                      </a:pP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74590"/>
                    </a:solidFill>
                  </a:tcPr>
                </a:tc>
              </a:tr>
              <a:tr h="1053449">
                <a:tc>
                  <a:txBody>
                    <a:bodyPr anchor="t" rtlCol="false"/>
                    <a:lstStyle/>
                    <a:p>
                      <a:pPr algn="l">
                        <a:lnSpc>
                          <a:spcPts val="3639"/>
                        </a:lnSpc>
                        <a:defRPr/>
                      </a:pPr>
                      <a:r>
                        <a:rPr lang="en-US" sz="2599">
                          <a:solidFill>
                            <a:srgbClr val="000000"/>
                          </a:solidFill>
                          <a:latin typeface="Fira Code"/>
                        </a:rPr>
                        <a:t>Integrate BCI, machine learning, and IoT technologies.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1009211">
                <a:tc>
                  <a:txBody>
                    <a:bodyPr anchor="t" rtlCol="false"/>
                    <a:lstStyle/>
                    <a:p>
                      <a:pPr algn="l">
                        <a:lnSpc>
                          <a:spcPts val="3639"/>
                        </a:lnSpc>
                        <a:defRPr/>
                      </a:pPr>
                      <a:r>
                        <a:rPr lang="en-US" sz="2599">
                          <a:solidFill>
                            <a:srgbClr val="000000"/>
                          </a:solidFill>
                          <a:latin typeface="Fira Code"/>
                        </a:rPr>
                        <a:t>Capture brain signals using OpenBCI Ultracortex Mark IV.</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1043213">
                <a:tc>
                  <a:txBody>
                    <a:bodyPr anchor="t" rtlCol="false"/>
                    <a:lstStyle/>
                    <a:p>
                      <a:pPr algn="l">
                        <a:lnSpc>
                          <a:spcPts val="3639"/>
                        </a:lnSpc>
                        <a:defRPr/>
                      </a:pPr>
                      <a:r>
                        <a:rPr lang="en-US" sz="2599">
                          <a:solidFill>
                            <a:srgbClr val="000000"/>
                          </a:solidFill>
                          <a:latin typeface="Fira Code"/>
                        </a:rPr>
                        <a:t>Preprocess signals with Bandpass filter and VMD.</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1043213">
                <a:tc>
                  <a:txBody>
                    <a:bodyPr anchor="t" rtlCol="false"/>
                    <a:lstStyle/>
                    <a:p>
                      <a:pPr algn="l">
                        <a:lnSpc>
                          <a:spcPts val="3639"/>
                        </a:lnSpc>
                        <a:defRPr/>
                      </a:pPr>
                      <a:r>
                        <a:rPr lang="en-US" sz="2599">
                          <a:solidFill>
                            <a:srgbClr val="000000"/>
                          </a:solidFill>
                          <a:latin typeface="Fira Code"/>
                        </a:rPr>
                        <a:t>After VMD is done, We transform 1d to 2d using Reccurence plot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1019447">
                <a:tc>
                  <a:txBody>
                    <a:bodyPr anchor="t" rtlCol="false"/>
                    <a:lstStyle/>
                    <a:p>
                      <a:pPr algn="l">
                        <a:lnSpc>
                          <a:spcPts val="3639"/>
                        </a:lnSpc>
                        <a:defRPr/>
                      </a:pPr>
                      <a:r>
                        <a:rPr lang="en-US" sz="2599">
                          <a:solidFill>
                            <a:srgbClr val="000000"/>
                          </a:solidFill>
                          <a:latin typeface="Fira Code"/>
                        </a:rPr>
                        <a:t>Train Deep learning model to classify EEG patterns.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bl>
          </a:graphicData>
        </a:graphic>
      </p:graphicFrame>
      <p:sp>
        <p:nvSpPr>
          <p:cNvPr name="Freeform 7" id="7"/>
          <p:cNvSpPr/>
          <p:nvPr/>
        </p:nvSpPr>
        <p:spPr>
          <a:xfrm flipH="false" flipV="false" rot="0">
            <a:off x="15689127" y="3941781"/>
            <a:ext cx="543710" cy="543710"/>
          </a:xfrm>
          <a:custGeom>
            <a:avLst/>
            <a:gdLst/>
            <a:ahLst/>
            <a:cxnLst/>
            <a:rect r="r" b="b" t="t" l="l"/>
            <a:pathLst>
              <a:path h="543710" w="543710">
                <a:moveTo>
                  <a:pt x="0" y="0"/>
                </a:moveTo>
                <a:lnTo>
                  <a:pt x="543710" y="0"/>
                </a:lnTo>
                <a:lnTo>
                  <a:pt x="543710" y="543709"/>
                </a:lnTo>
                <a:lnTo>
                  <a:pt x="0" y="543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689127" y="5966260"/>
            <a:ext cx="543710" cy="543710"/>
          </a:xfrm>
          <a:custGeom>
            <a:avLst/>
            <a:gdLst/>
            <a:ahLst/>
            <a:cxnLst/>
            <a:rect r="r" b="b" t="t" l="l"/>
            <a:pathLst>
              <a:path h="543710" w="543710">
                <a:moveTo>
                  <a:pt x="0" y="0"/>
                </a:moveTo>
                <a:lnTo>
                  <a:pt x="543710" y="0"/>
                </a:lnTo>
                <a:lnTo>
                  <a:pt x="543710" y="543710"/>
                </a:lnTo>
                <a:lnTo>
                  <a:pt x="0" y="5437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689127" y="4965351"/>
            <a:ext cx="543710" cy="543710"/>
          </a:xfrm>
          <a:custGeom>
            <a:avLst/>
            <a:gdLst/>
            <a:ahLst/>
            <a:cxnLst/>
            <a:rect r="r" b="b" t="t" l="l"/>
            <a:pathLst>
              <a:path h="543710" w="543710">
                <a:moveTo>
                  <a:pt x="0" y="0"/>
                </a:moveTo>
                <a:lnTo>
                  <a:pt x="543710" y="0"/>
                </a:lnTo>
                <a:lnTo>
                  <a:pt x="543710" y="543709"/>
                </a:lnTo>
                <a:lnTo>
                  <a:pt x="0" y="543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689127" y="7110045"/>
            <a:ext cx="543710" cy="543710"/>
          </a:xfrm>
          <a:custGeom>
            <a:avLst/>
            <a:gdLst/>
            <a:ahLst/>
            <a:cxnLst/>
            <a:rect r="r" b="b" t="t" l="l"/>
            <a:pathLst>
              <a:path h="543710" w="543710">
                <a:moveTo>
                  <a:pt x="0" y="0"/>
                </a:moveTo>
                <a:lnTo>
                  <a:pt x="543710" y="0"/>
                </a:lnTo>
                <a:lnTo>
                  <a:pt x="543710" y="543709"/>
                </a:lnTo>
                <a:lnTo>
                  <a:pt x="0" y="543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689127" y="8002234"/>
            <a:ext cx="543710" cy="543710"/>
          </a:xfrm>
          <a:custGeom>
            <a:avLst/>
            <a:gdLst/>
            <a:ahLst/>
            <a:cxnLst/>
            <a:rect r="r" b="b" t="t" l="l"/>
            <a:pathLst>
              <a:path h="543710" w="543710">
                <a:moveTo>
                  <a:pt x="0" y="0"/>
                </a:moveTo>
                <a:lnTo>
                  <a:pt x="543710" y="0"/>
                </a:lnTo>
                <a:lnTo>
                  <a:pt x="543710" y="543709"/>
                </a:lnTo>
                <a:lnTo>
                  <a:pt x="0" y="543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028700" y="834205"/>
            <a:ext cx="16230600" cy="1466850"/>
          </a:xfrm>
          <a:prstGeom prst="rect">
            <a:avLst/>
          </a:prstGeom>
        </p:spPr>
        <p:txBody>
          <a:bodyPr anchor="t" rtlCol="false" tIns="0" lIns="0" bIns="0" rIns="0">
            <a:spAutoFit/>
          </a:bodyPr>
          <a:lstStyle/>
          <a:p>
            <a:pPr algn="ctr">
              <a:lnSpc>
                <a:spcPts val="11519"/>
              </a:lnSpc>
            </a:pPr>
            <a:r>
              <a:rPr lang="en-US" sz="9600">
                <a:solidFill>
                  <a:srgbClr val="3FBEF0"/>
                </a:solidFill>
                <a:latin typeface="Norwester"/>
              </a:rPr>
              <a:t>Before we start ...</a:t>
            </a:r>
          </a:p>
        </p:txBody>
      </p:sp>
      <p:sp>
        <p:nvSpPr>
          <p:cNvPr name="Freeform 13" id="13"/>
          <p:cNvSpPr/>
          <p:nvPr/>
        </p:nvSpPr>
        <p:spPr>
          <a:xfrm flipH="false" flipV="false" rot="1438312">
            <a:off x="-1150423" y="1626468"/>
            <a:ext cx="2575338" cy="2755712"/>
          </a:xfrm>
          <a:custGeom>
            <a:avLst/>
            <a:gdLst/>
            <a:ahLst/>
            <a:cxnLst/>
            <a:rect r="r" b="b" t="t" l="l"/>
            <a:pathLst>
              <a:path h="2755712" w="2575338">
                <a:moveTo>
                  <a:pt x="0" y="0"/>
                </a:moveTo>
                <a:lnTo>
                  <a:pt x="2575337" y="0"/>
                </a:lnTo>
                <a:lnTo>
                  <a:pt x="2575337" y="2755712"/>
                </a:lnTo>
                <a:lnTo>
                  <a:pt x="0" y="2755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707488">
            <a:off x="1291776" y="-498804"/>
            <a:ext cx="2514185" cy="2367905"/>
          </a:xfrm>
          <a:custGeom>
            <a:avLst/>
            <a:gdLst/>
            <a:ahLst/>
            <a:cxnLst/>
            <a:rect r="r" b="b" t="t" l="l"/>
            <a:pathLst>
              <a:path h="2367905" w="2514185">
                <a:moveTo>
                  <a:pt x="0" y="0"/>
                </a:moveTo>
                <a:lnTo>
                  <a:pt x="2514185" y="0"/>
                </a:lnTo>
                <a:lnTo>
                  <a:pt x="2514185" y="2367905"/>
                </a:lnTo>
                <a:lnTo>
                  <a:pt x="0" y="23679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6375420" y="-208775"/>
            <a:ext cx="2684495" cy="3317915"/>
          </a:xfrm>
          <a:custGeom>
            <a:avLst/>
            <a:gdLst/>
            <a:ahLst/>
            <a:cxnLst/>
            <a:rect r="r" b="b" t="t" l="l"/>
            <a:pathLst>
              <a:path h="3317915" w="2684495">
                <a:moveTo>
                  <a:pt x="0" y="0"/>
                </a:moveTo>
                <a:lnTo>
                  <a:pt x="2684495" y="0"/>
                </a:lnTo>
                <a:lnTo>
                  <a:pt x="2684495" y="3317915"/>
                </a:lnTo>
                <a:lnTo>
                  <a:pt x="0" y="33179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34333">
            <a:off x="-606857" y="-1418592"/>
            <a:ext cx="2326490" cy="2837183"/>
          </a:xfrm>
          <a:custGeom>
            <a:avLst/>
            <a:gdLst/>
            <a:ahLst/>
            <a:cxnLst/>
            <a:rect r="r" b="b" t="t" l="l"/>
            <a:pathLst>
              <a:path h="2837183" w="2326490">
                <a:moveTo>
                  <a:pt x="0" y="0"/>
                </a:moveTo>
                <a:lnTo>
                  <a:pt x="2326491" y="0"/>
                </a:lnTo>
                <a:lnTo>
                  <a:pt x="2326491" y="2837184"/>
                </a:lnTo>
                <a:lnTo>
                  <a:pt x="0" y="2837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442031">
            <a:off x="16521527" y="-662965"/>
            <a:ext cx="1888513" cy="3383330"/>
          </a:xfrm>
          <a:custGeom>
            <a:avLst/>
            <a:gdLst/>
            <a:ahLst/>
            <a:cxnLst/>
            <a:rect r="r" b="b" t="t" l="l"/>
            <a:pathLst>
              <a:path h="3383330" w="1888513">
                <a:moveTo>
                  <a:pt x="0" y="0"/>
                </a:moveTo>
                <a:lnTo>
                  <a:pt x="1888514" y="0"/>
                </a:lnTo>
                <a:lnTo>
                  <a:pt x="1888514" y="3383330"/>
                </a:lnTo>
                <a:lnTo>
                  <a:pt x="0" y="33833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2075462" y="688422"/>
            <a:ext cx="8721821" cy="2269857"/>
            <a:chOff x="0" y="0"/>
            <a:chExt cx="11629094" cy="3026476"/>
          </a:xfrm>
        </p:grpSpPr>
        <p:sp>
          <p:nvSpPr>
            <p:cNvPr name="TextBox 6" id="6"/>
            <p:cNvSpPr txBox="true"/>
            <p:nvPr/>
          </p:nvSpPr>
          <p:spPr>
            <a:xfrm rot="0">
              <a:off x="0" y="2378776"/>
              <a:ext cx="10514999" cy="647700"/>
            </a:xfrm>
            <a:prstGeom prst="rect">
              <a:avLst/>
            </a:prstGeom>
          </p:spPr>
          <p:txBody>
            <a:bodyPr anchor="t" rtlCol="false" tIns="0" lIns="0" bIns="0" rIns="0">
              <a:spAutoFit/>
            </a:bodyPr>
            <a:lstStyle/>
            <a:p>
              <a:pPr algn="l">
                <a:lnSpc>
                  <a:spcPts val="3900"/>
                </a:lnSpc>
              </a:pPr>
            </a:p>
          </p:txBody>
        </p:sp>
        <p:sp>
          <p:nvSpPr>
            <p:cNvPr name="TextBox 7" id="7"/>
            <p:cNvSpPr txBox="true"/>
            <p:nvPr/>
          </p:nvSpPr>
          <p:spPr>
            <a:xfrm rot="0">
              <a:off x="0" y="-9525"/>
              <a:ext cx="11629094" cy="1952625"/>
            </a:xfrm>
            <a:prstGeom prst="rect">
              <a:avLst/>
            </a:prstGeom>
          </p:spPr>
          <p:txBody>
            <a:bodyPr anchor="t" rtlCol="false" tIns="0" lIns="0" bIns="0" rIns="0">
              <a:spAutoFit/>
            </a:bodyPr>
            <a:lstStyle/>
            <a:p>
              <a:pPr algn="l">
                <a:lnSpc>
                  <a:spcPts val="11519"/>
                </a:lnSpc>
              </a:pPr>
              <a:r>
                <a:rPr lang="en-US" sz="9600">
                  <a:solidFill>
                    <a:srgbClr val="FFF503"/>
                  </a:solidFill>
                  <a:latin typeface="Norwester"/>
                </a:rPr>
                <a:t>CNC PLOTTER</a:t>
              </a:r>
            </a:p>
          </p:txBody>
        </p:sp>
      </p:grpSp>
      <p:sp>
        <p:nvSpPr>
          <p:cNvPr name="Freeform 8" id="8"/>
          <p:cNvSpPr/>
          <p:nvPr/>
        </p:nvSpPr>
        <p:spPr>
          <a:xfrm flipH="false" flipV="false" rot="0">
            <a:off x="4594545" y="2801255"/>
            <a:ext cx="9121105" cy="6711613"/>
          </a:xfrm>
          <a:custGeom>
            <a:avLst/>
            <a:gdLst/>
            <a:ahLst/>
            <a:cxnLst/>
            <a:rect r="r" b="b" t="t" l="l"/>
            <a:pathLst>
              <a:path h="6711613" w="9121105">
                <a:moveTo>
                  <a:pt x="0" y="0"/>
                </a:moveTo>
                <a:lnTo>
                  <a:pt x="9121105" y="0"/>
                </a:lnTo>
                <a:lnTo>
                  <a:pt x="9121105" y="6711613"/>
                </a:lnTo>
                <a:lnTo>
                  <a:pt x="0" y="6711613"/>
                </a:lnTo>
                <a:lnTo>
                  <a:pt x="0" y="0"/>
                </a:lnTo>
                <a:close/>
              </a:path>
            </a:pathLst>
          </a:custGeom>
          <a:blipFill>
            <a:blip r:embed="rId8"/>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466380" y="353866"/>
            <a:ext cx="6492240" cy="0"/>
          </a:xfrm>
          <a:prstGeom prst="line">
            <a:avLst/>
          </a:prstGeom>
          <a:ln cap="flat" w="38100">
            <a:solidFill>
              <a:srgbClr val="000000"/>
            </a:solidFill>
            <a:prstDash val="solid"/>
            <a:headEnd type="none" len="sm" w="sm"/>
            <a:tailEnd type="none" len="sm" w="sm"/>
          </a:ln>
        </p:spPr>
      </p:sp>
      <p:sp>
        <p:nvSpPr>
          <p:cNvPr name="AutoShape 4" id="4"/>
          <p:cNvSpPr/>
          <p:nvPr/>
        </p:nvSpPr>
        <p:spPr>
          <a:xfrm>
            <a:off x="6427187" y="353866"/>
            <a:ext cx="6492240" cy="0"/>
          </a:xfrm>
          <a:prstGeom prst="line">
            <a:avLst/>
          </a:prstGeom>
          <a:ln cap="flat" w="38100">
            <a:solidFill>
              <a:srgbClr val="000000"/>
            </a:solidFill>
            <a:prstDash val="solid"/>
            <a:headEnd type="none" len="sm" w="sm"/>
            <a:tailEnd type="none" len="sm" w="sm"/>
          </a:ln>
        </p:spPr>
      </p:sp>
      <p:sp>
        <p:nvSpPr>
          <p:cNvPr name="AutoShape 5" id="5"/>
          <p:cNvSpPr/>
          <p:nvPr/>
        </p:nvSpPr>
        <p:spPr>
          <a:xfrm>
            <a:off x="10985625" y="353866"/>
            <a:ext cx="6492240" cy="0"/>
          </a:xfrm>
          <a:prstGeom prst="line">
            <a:avLst/>
          </a:prstGeom>
          <a:ln cap="flat" w="38100">
            <a:solidFill>
              <a:srgbClr val="000000"/>
            </a:solidFill>
            <a:prstDash val="solid"/>
            <a:headEnd type="none" len="sm" w="sm"/>
            <a:tailEnd type="none" len="sm" w="sm"/>
          </a:ln>
        </p:spPr>
      </p:sp>
      <p:sp>
        <p:nvSpPr>
          <p:cNvPr name="AutoShape 6" id="6"/>
          <p:cNvSpPr/>
          <p:nvPr/>
        </p:nvSpPr>
        <p:spPr>
          <a:xfrm>
            <a:off x="6454801" y="9990137"/>
            <a:ext cx="6492240" cy="0"/>
          </a:xfrm>
          <a:prstGeom prst="line">
            <a:avLst/>
          </a:prstGeom>
          <a:ln cap="flat" w="38100">
            <a:solidFill>
              <a:srgbClr val="000000"/>
            </a:solidFill>
            <a:prstDash val="solid"/>
            <a:headEnd type="none" len="sm" w="sm"/>
            <a:tailEnd type="none" len="sm" w="sm"/>
          </a:ln>
        </p:spPr>
      </p:sp>
      <p:sp>
        <p:nvSpPr>
          <p:cNvPr name="AutoShape 7" id="7"/>
          <p:cNvSpPr/>
          <p:nvPr/>
        </p:nvSpPr>
        <p:spPr>
          <a:xfrm>
            <a:off x="11013240" y="9990137"/>
            <a:ext cx="6492240" cy="0"/>
          </a:xfrm>
          <a:prstGeom prst="line">
            <a:avLst/>
          </a:prstGeom>
          <a:ln cap="flat" w="38100">
            <a:solidFill>
              <a:srgbClr val="000000"/>
            </a:solidFill>
            <a:prstDash val="solid"/>
            <a:headEnd type="none" len="sm" w="sm"/>
            <a:tailEnd type="none" len="sm" w="sm"/>
          </a:ln>
        </p:spPr>
      </p:sp>
      <p:sp>
        <p:nvSpPr>
          <p:cNvPr name="AutoShape 8" id="8"/>
          <p:cNvSpPr/>
          <p:nvPr/>
        </p:nvSpPr>
        <p:spPr>
          <a:xfrm>
            <a:off x="5322548" y="9980612"/>
            <a:ext cx="6492240"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523530" y="386382"/>
            <a:ext cx="2348643" cy="1804768"/>
          </a:xfrm>
          <a:custGeom>
            <a:avLst/>
            <a:gdLst/>
            <a:ahLst/>
            <a:cxnLst/>
            <a:rect r="r" b="b" t="t" l="l"/>
            <a:pathLst>
              <a:path h="1804768" w="2348643">
                <a:moveTo>
                  <a:pt x="0" y="0"/>
                </a:moveTo>
                <a:lnTo>
                  <a:pt x="2348643" y="0"/>
                </a:lnTo>
                <a:lnTo>
                  <a:pt x="2348643" y="1804768"/>
                </a:lnTo>
                <a:lnTo>
                  <a:pt x="0" y="1804768"/>
                </a:lnTo>
                <a:lnTo>
                  <a:pt x="0" y="0"/>
                </a:lnTo>
                <a:close/>
              </a:path>
            </a:pathLst>
          </a:custGeom>
          <a:blipFill>
            <a:blip r:embed="rId4"/>
            <a:stretch>
              <a:fillRect l="0" t="0" r="0" b="0"/>
            </a:stretch>
          </a:blipFill>
        </p:spPr>
      </p:sp>
      <p:sp>
        <p:nvSpPr>
          <p:cNvPr name="Freeform 10" id="10"/>
          <p:cNvSpPr/>
          <p:nvPr/>
        </p:nvSpPr>
        <p:spPr>
          <a:xfrm flipH="false" flipV="false" rot="0">
            <a:off x="3161200" y="1558925"/>
            <a:ext cx="1582784" cy="270512"/>
          </a:xfrm>
          <a:custGeom>
            <a:avLst/>
            <a:gdLst/>
            <a:ahLst/>
            <a:cxnLst/>
            <a:rect r="r" b="b" t="t" l="l"/>
            <a:pathLst>
              <a:path h="270512" w="1582784">
                <a:moveTo>
                  <a:pt x="0" y="0"/>
                </a:moveTo>
                <a:lnTo>
                  <a:pt x="1582784" y="0"/>
                </a:lnTo>
                <a:lnTo>
                  <a:pt x="1582784" y="270512"/>
                </a:lnTo>
                <a:lnTo>
                  <a:pt x="0" y="2705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1" id="11"/>
          <p:cNvSpPr/>
          <p:nvPr/>
        </p:nvSpPr>
        <p:spPr>
          <a:xfrm flipH="false" flipV="false" rot="0">
            <a:off x="3532413" y="1036205"/>
            <a:ext cx="5789548" cy="2462291"/>
          </a:xfrm>
          <a:custGeom>
            <a:avLst/>
            <a:gdLst/>
            <a:ahLst/>
            <a:cxnLst/>
            <a:rect r="r" b="b" t="t" l="l"/>
            <a:pathLst>
              <a:path h="2462291" w="5789548">
                <a:moveTo>
                  <a:pt x="0" y="0"/>
                </a:moveTo>
                <a:lnTo>
                  <a:pt x="5789547" y="0"/>
                </a:lnTo>
                <a:lnTo>
                  <a:pt x="5789547" y="2462291"/>
                </a:lnTo>
                <a:lnTo>
                  <a:pt x="0" y="2462291"/>
                </a:lnTo>
                <a:lnTo>
                  <a:pt x="0" y="0"/>
                </a:lnTo>
                <a:close/>
              </a:path>
            </a:pathLst>
          </a:custGeom>
          <a:blipFill>
            <a:blip r:embed="rId7"/>
            <a:stretch>
              <a:fillRect l="0" t="0" r="0" b="0"/>
            </a:stretch>
          </a:blipFill>
        </p:spPr>
      </p:sp>
      <p:sp>
        <p:nvSpPr>
          <p:cNvPr name="Freeform 12" id="12"/>
          <p:cNvSpPr/>
          <p:nvPr/>
        </p:nvSpPr>
        <p:spPr>
          <a:xfrm flipH="false" flipV="false" rot="0">
            <a:off x="7962344" y="1558925"/>
            <a:ext cx="1582784" cy="270512"/>
          </a:xfrm>
          <a:custGeom>
            <a:avLst/>
            <a:gdLst/>
            <a:ahLst/>
            <a:cxnLst/>
            <a:rect r="r" b="b" t="t" l="l"/>
            <a:pathLst>
              <a:path h="270512" w="1582784">
                <a:moveTo>
                  <a:pt x="0" y="0"/>
                </a:moveTo>
                <a:lnTo>
                  <a:pt x="1582784" y="0"/>
                </a:lnTo>
                <a:lnTo>
                  <a:pt x="1582784" y="270512"/>
                </a:lnTo>
                <a:lnTo>
                  <a:pt x="0" y="2705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3" id="13"/>
          <p:cNvSpPr/>
          <p:nvPr/>
        </p:nvSpPr>
        <p:spPr>
          <a:xfrm flipH="false" flipV="false" rot="0">
            <a:off x="10107103" y="372916"/>
            <a:ext cx="2055223" cy="1808710"/>
          </a:xfrm>
          <a:custGeom>
            <a:avLst/>
            <a:gdLst/>
            <a:ahLst/>
            <a:cxnLst/>
            <a:rect r="r" b="b" t="t" l="l"/>
            <a:pathLst>
              <a:path h="1808710" w="2055223">
                <a:moveTo>
                  <a:pt x="0" y="0"/>
                </a:moveTo>
                <a:lnTo>
                  <a:pt x="2055223" y="0"/>
                </a:lnTo>
                <a:lnTo>
                  <a:pt x="2055223" y="1808709"/>
                </a:lnTo>
                <a:lnTo>
                  <a:pt x="0" y="1808709"/>
                </a:lnTo>
                <a:lnTo>
                  <a:pt x="0" y="0"/>
                </a:lnTo>
                <a:close/>
              </a:path>
            </a:pathLst>
          </a:custGeom>
          <a:blipFill>
            <a:blip r:embed="rId8"/>
            <a:stretch>
              <a:fillRect l="0" t="0" r="0" b="0"/>
            </a:stretch>
          </a:blipFill>
        </p:spPr>
      </p:sp>
      <p:sp>
        <p:nvSpPr>
          <p:cNvPr name="Freeform 14" id="14"/>
          <p:cNvSpPr/>
          <p:nvPr/>
        </p:nvSpPr>
        <p:spPr>
          <a:xfrm flipH="false" flipV="false" rot="0">
            <a:off x="9950714" y="4082441"/>
            <a:ext cx="2172922" cy="1660977"/>
          </a:xfrm>
          <a:custGeom>
            <a:avLst/>
            <a:gdLst/>
            <a:ahLst/>
            <a:cxnLst/>
            <a:rect r="r" b="b" t="t" l="l"/>
            <a:pathLst>
              <a:path h="1660977" w="2172922">
                <a:moveTo>
                  <a:pt x="0" y="0"/>
                </a:moveTo>
                <a:lnTo>
                  <a:pt x="2172922" y="0"/>
                </a:lnTo>
                <a:lnTo>
                  <a:pt x="2172922" y="1660977"/>
                </a:lnTo>
                <a:lnTo>
                  <a:pt x="0" y="1660977"/>
                </a:lnTo>
                <a:lnTo>
                  <a:pt x="0" y="0"/>
                </a:lnTo>
                <a:close/>
              </a:path>
            </a:pathLst>
          </a:custGeom>
          <a:blipFill>
            <a:blip r:embed="rId9"/>
            <a:stretch>
              <a:fillRect l="0" t="0" r="0" b="0"/>
            </a:stretch>
          </a:blipFill>
        </p:spPr>
      </p:sp>
      <p:sp>
        <p:nvSpPr>
          <p:cNvPr name="Freeform 15" id="15"/>
          <p:cNvSpPr/>
          <p:nvPr/>
        </p:nvSpPr>
        <p:spPr>
          <a:xfrm flipH="false" flipV="false" rot="0">
            <a:off x="14545210" y="484022"/>
            <a:ext cx="2283601" cy="1688078"/>
          </a:xfrm>
          <a:custGeom>
            <a:avLst/>
            <a:gdLst/>
            <a:ahLst/>
            <a:cxnLst/>
            <a:rect r="r" b="b" t="t" l="l"/>
            <a:pathLst>
              <a:path h="1688078" w="2283601">
                <a:moveTo>
                  <a:pt x="0" y="0"/>
                </a:moveTo>
                <a:lnTo>
                  <a:pt x="2283601" y="0"/>
                </a:lnTo>
                <a:lnTo>
                  <a:pt x="2283601" y="1688078"/>
                </a:lnTo>
                <a:lnTo>
                  <a:pt x="0" y="1688078"/>
                </a:lnTo>
                <a:lnTo>
                  <a:pt x="0" y="0"/>
                </a:lnTo>
                <a:close/>
              </a:path>
            </a:pathLst>
          </a:custGeom>
          <a:blipFill>
            <a:blip r:embed="rId10"/>
            <a:stretch>
              <a:fillRect l="0" t="0" r="0" b="0"/>
            </a:stretch>
          </a:blipFill>
        </p:spPr>
      </p:sp>
      <p:sp>
        <p:nvSpPr>
          <p:cNvPr name="Freeform 16" id="16"/>
          <p:cNvSpPr/>
          <p:nvPr/>
        </p:nvSpPr>
        <p:spPr>
          <a:xfrm flipH="false" flipV="false" rot="0">
            <a:off x="12687300" y="4784723"/>
            <a:ext cx="1582784" cy="270512"/>
          </a:xfrm>
          <a:custGeom>
            <a:avLst/>
            <a:gdLst/>
            <a:ahLst/>
            <a:cxnLst/>
            <a:rect r="r" b="b" t="t" l="l"/>
            <a:pathLst>
              <a:path h="270512" w="1582784">
                <a:moveTo>
                  <a:pt x="0" y="0"/>
                </a:moveTo>
                <a:lnTo>
                  <a:pt x="1582784" y="0"/>
                </a:lnTo>
                <a:lnTo>
                  <a:pt x="1582784" y="270512"/>
                </a:lnTo>
                <a:lnTo>
                  <a:pt x="0" y="2705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7" id="17"/>
          <p:cNvSpPr/>
          <p:nvPr/>
        </p:nvSpPr>
        <p:spPr>
          <a:xfrm flipH="false" flipV="false" rot="5400000">
            <a:off x="15241449" y="3344027"/>
            <a:ext cx="1074820" cy="183696"/>
          </a:xfrm>
          <a:custGeom>
            <a:avLst/>
            <a:gdLst/>
            <a:ahLst/>
            <a:cxnLst/>
            <a:rect r="r" b="b" t="t" l="l"/>
            <a:pathLst>
              <a:path h="183696" w="1074820">
                <a:moveTo>
                  <a:pt x="0" y="0"/>
                </a:moveTo>
                <a:lnTo>
                  <a:pt x="1074819" y="0"/>
                </a:lnTo>
                <a:lnTo>
                  <a:pt x="1074819" y="183696"/>
                </a:lnTo>
                <a:lnTo>
                  <a:pt x="0" y="1836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8" id="18"/>
          <p:cNvSpPr/>
          <p:nvPr/>
        </p:nvSpPr>
        <p:spPr>
          <a:xfrm flipH="false" flipV="false" rot="0">
            <a:off x="15064956" y="4223914"/>
            <a:ext cx="1611502" cy="1576654"/>
          </a:xfrm>
          <a:custGeom>
            <a:avLst/>
            <a:gdLst/>
            <a:ahLst/>
            <a:cxnLst/>
            <a:rect r="r" b="b" t="t" l="l"/>
            <a:pathLst>
              <a:path h="1576654" w="1611502">
                <a:moveTo>
                  <a:pt x="0" y="0"/>
                </a:moveTo>
                <a:lnTo>
                  <a:pt x="1611502" y="0"/>
                </a:lnTo>
                <a:lnTo>
                  <a:pt x="1611502" y="1576654"/>
                </a:lnTo>
                <a:lnTo>
                  <a:pt x="0" y="1576654"/>
                </a:lnTo>
                <a:lnTo>
                  <a:pt x="0" y="0"/>
                </a:lnTo>
                <a:close/>
              </a:path>
            </a:pathLst>
          </a:custGeom>
          <a:blipFill>
            <a:blip r:embed="rId11"/>
            <a:stretch>
              <a:fillRect l="0" t="0" r="0" b="0"/>
            </a:stretch>
          </a:blipFill>
        </p:spPr>
      </p:sp>
      <p:sp>
        <p:nvSpPr>
          <p:cNvPr name="Freeform 19" id="19"/>
          <p:cNvSpPr/>
          <p:nvPr/>
        </p:nvSpPr>
        <p:spPr>
          <a:xfrm flipH="false" flipV="false" rot="5400000">
            <a:off x="10698678" y="3243136"/>
            <a:ext cx="1074820" cy="183696"/>
          </a:xfrm>
          <a:custGeom>
            <a:avLst/>
            <a:gdLst/>
            <a:ahLst/>
            <a:cxnLst/>
            <a:rect r="r" b="b" t="t" l="l"/>
            <a:pathLst>
              <a:path h="183696" w="1074820">
                <a:moveTo>
                  <a:pt x="0" y="0"/>
                </a:moveTo>
                <a:lnTo>
                  <a:pt x="1074819" y="0"/>
                </a:lnTo>
                <a:lnTo>
                  <a:pt x="1074819" y="183697"/>
                </a:lnTo>
                <a:lnTo>
                  <a:pt x="0" y="1836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0" id="20"/>
          <p:cNvSpPr/>
          <p:nvPr/>
        </p:nvSpPr>
        <p:spPr>
          <a:xfrm flipH="false" flipV="false" rot="0">
            <a:off x="14801985" y="7831982"/>
            <a:ext cx="2137443" cy="1603082"/>
          </a:xfrm>
          <a:custGeom>
            <a:avLst/>
            <a:gdLst/>
            <a:ahLst/>
            <a:cxnLst/>
            <a:rect r="r" b="b" t="t" l="l"/>
            <a:pathLst>
              <a:path h="1603082" w="2137443">
                <a:moveTo>
                  <a:pt x="0" y="0"/>
                </a:moveTo>
                <a:lnTo>
                  <a:pt x="2137443" y="0"/>
                </a:lnTo>
                <a:lnTo>
                  <a:pt x="2137443" y="1603082"/>
                </a:lnTo>
                <a:lnTo>
                  <a:pt x="0" y="1603082"/>
                </a:lnTo>
                <a:lnTo>
                  <a:pt x="0" y="0"/>
                </a:lnTo>
                <a:close/>
              </a:path>
            </a:pathLst>
          </a:custGeom>
          <a:blipFill>
            <a:blip r:embed="rId12"/>
            <a:stretch>
              <a:fillRect l="0" t="0" r="0" b="0"/>
            </a:stretch>
          </a:blipFill>
        </p:spPr>
      </p:sp>
      <p:sp>
        <p:nvSpPr>
          <p:cNvPr name="Freeform 21" id="21"/>
          <p:cNvSpPr/>
          <p:nvPr/>
        </p:nvSpPr>
        <p:spPr>
          <a:xfrm flipH="false" flipV="false" rot="5400000">
            <a:off x="15425145" y="7071630"/>
            <a:ext cx="1074820" cy="183696"/>
          </a:xfrm>
          <a:custGeom>
            <a:avLst/>
            <a:gdLst/>
            <a:ahLst/>
            <a:cxnLst/>
            <a:rect r="r" b="b" t="t" l="l"/>
            <a:pathLst>
              <a:path h="183696" w="1074820">
                <a:moveTo>
                  <a:pt x="0" y="0"/>
                </a:moveTo>
                <a:lnTo>
                  <a:pt x="1074820" y="0"/>
                </a:lnTo>
                <a:lnTo>
                  <a:pt x="1074820" y="183696"/>
                </a:lnTo>
                <a:lnTo>
                  <a:pt x="0" y="1836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2" id="22"/>
          <p:cNvSpPr/>
          <p:nvPr/>
        </p:nvSpPr>
        <p:spPr>
          <a:xfrm flipH="false" flipV="false" rot="-10800000">
            <a:off x="12650887" y="8927748"/>
            <a:ext cx="1582784" cy="270512"/>
          </a:xfrm>
          <a:custGeom>
            <a:avLst/>
            <a:gdLst/>
            <a:ahLst/>
            <a:cxnLst/>
            <a:rect r="r" b="b" t="t" l="l"/>
            <a:pathLst>
              <a:path h="270512" w="1582784">
                <a:moveTo>
                  <a:pt x="0" y="0"/>
                </a:moveTo>
                <a:lnTo>
                  <a:pt x="1582784" y="0"/>
                </a:lnTo>
                <a:lnTo>
                  <a:pt x="1582784" y="270512"/>
                </a:lnTo>
                <a:lnTo>
                  <a:pt x="0" y="2705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3" id="23"/>
          <p:cNvSpPr/>
          <p:nvPr/>
        </p:nvSpPr>
        <p:spPr>
          <a:xfrm flipH="false" flipV="false" rot="0">
            <a:off x="9642543" y="7553134"/>
            <a:ext cx="3157647" cy="2065529"/>
          </a:xfrm>
          <a:custGeom>
            <a:avLst/>
            <a:gdLst/>
            <a:ahLst/>
            <a:cxnLst/>
            <a:rect r="r" b="b" t="t" l="l"/>
            <a:pathLst>
              <a:path h="2065529" w="3157647">
                <a:moveTo>
                  <a:pt x="0" y="0"/>
                </a:moveTo>
                <a:lnTo>
                  <a:pt x="3157647" y="0"/>
                </a:lnTo>
                <a:lnTo>
                  <a:pt x="3157647" y="2065528"/>
                </a:lnTo>
                <a:lnTo>
                  <a:pt x="0" y="2065528"/>
                </a:lnTo>
                <a:lnTo>
                  <a:pt x="0" y="0"/>
                </a:lnTo>
                <a:close/>
              </a:path>
            </a:pathLst>
          </a:custGeom>
          <a:blipFill>
            <a:blip r:embed="rId13"/>
            <a:stretch>
              <a:fillRect l="0" t="0" r="0" b="0"/>
            </a:stretch>
          </a:blipFill>
        </p:spPr>
      </p:sp>
      <p:sp>
        <p:nvSpPr>
          <p:cNvPr name="Freeform 24" id="24"/>
          <p:cNvSpPr/>
          <p:nvPr/>
        </p:nvSpPr>
        <p:spPr>
          <a:xfrm flipH="false" flipV="false" rot="0">
            <a:off x="5967946" y="6902293"/>
            <a:ext cx="1382213" cy="2351834"/>
          </a:xfrm>
          <a:custGeom>
            <a:avLst/>
            <a:gdLst/>
            <a:ahLst/>
            <a:cxnLst/>
            <a:rect r="r" b="b" t="t" l="l"/>
            <a:pathLst>
              <a:path h="2351834" w="1382213">
                <a:moveTo>
                  <a:pt x="0" y="0"/>
                </a:moveTo>
                <a:lnTo>
                  <a:pt x="1382213" y="0"/>
                </a:lnTo>
                <a:lnTo>
                  <a:pt x="1382213" y="2351834"/>
                </a:lnTo>
                <a:lnTo>
                  <a:pt x="0" y="2351834"/>
                </a:lnTo>
                <a:lnTo>
                  <a:pt x="0" y="0"/>
                </a:lnTo>
                <a:close/>
              </a:path>
            </a:pathLst>
          </a:custGeom>
          <a:blipFill>
            <a:blip r:embed="rId14"/>
            <a:stretch>
              <a:fillRect l="-112319" t="-12267" r="0" b="-16364"/>
            </a:stretch>
          </a:blipFill>
        </p:spPr>
      </p:sp>
      <p:sp>
        <p:nvSpPr>
          <p:cNvPr name="Freeform 25" id="25"/>
          <p:cNvSpPr/>
          <p:nvPr/>
        </p:nvSpPr>
        <p:spPr>
          <a:xfrm flipH="false" flipV="false" rot="5400000">
            <a:off x="10562606" y="7109730"/>
            <a:ext cx="1074820" cy="183696"/>
          </a:xfrm>
          <a:custGeom>
            <a:avLst/>
            <a:gdLst/>
            <a:ahLst/>
            <a:cxnLst/>
            <a:rect r="r" b="b" t="t" l="l"/>
            <a:pathLst>
              <a:path h="183696" w="1074820">
                <a:moveTo>
                  <a:pt x="0" y="0"/>
                </a:moveTo>
                <a:lnTo>
                  <a:pt x="1074820" y="0"/>
                </a:lnTo>
                <a:lnTo>
                  <a:pt x="1074820" y="183696"/>
                </a:lnTo>
                <a:lnTo>
                  <a:pt x="0" y="1836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6" id="26"/>
          <p:cNvSpPr/>
          <p:nvPr/>
        </p:nvSpPr>
        <p:spPr>
          <a:xfrm flipH="false" flipV="false" rot="0">
            <a:off x="12600476" y="1597025"/>
            <a:ext cx="1582784" cy="270512"/>
          </a:xfrm>
          <a:custGeom>
            <a:avLst/>
            <a:gdLst/>
            <a:ahLst/>
            <a:cxnLst/>
            <a:rect r="r" b="b" t="t" l="l"/>
            <a:pathLst>
              <a:path h="270512" w="1582784">
                <a:moveTo>
                  <a:pt x="0" y="0"/>
                </a:moveTo>
                <a:lnTo>
                  <a:pt x="1582784" y="0"/>
                </a:lnTo>
                <a:lnTo>
                  <a:pt x="1582784" y="270512"/>
                </a:lnTo>
                <a:lnTo>
                  <a:pt x="0" y="2705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27" id="27"/>
          <p:cNvSpPr txBox="true"/>
          <p:nvPr/>
        </p:nvSpPr>
        <p:spPr>
          <a:xfrm rot="0">
            <a:off x="-1745598" y="2124475"/>
            <a:ext cx="7086600" cy="673100"/>
          </a:xfrm>
          <a:prstGeom prst="rect">
            <a:avLst/>
          </a:prstGeom>
        </p:spPr>
        <p:txBody>
          <a:bodyPr anchor="t" rtlCol="false" tIns="0" lIns="0" bIns="0" rIns="0">
            <a:spAutoFit/>
          </a:bodyPr>
          <a:lstStyle/>
          <a:p>
            <a:pPr algn="ctr">
              <a:lnSpc>
                <a:spcPts val="4900"/>
              </a:lnSpc>
              <a:spcBef>
                <a:spcPct val="0"/>
              </a:spcBef>
            </a:pPr>
            <a:r>
              <a:rPr lang="en-US" sz="3500">
                <a:solidFill>
                  <a:srgbClr val="FFF503"/>
                </a:solidFill>
                <a:latin typeface="Impact"/>
              </a:rPr>
              <a:t>Laptop</a:t>
            </a:r>
          </a:p>
        </p:txBody>
      </p:sp>
      <p:sp>
        <p:nvSpPr>
          <p:cNvPr name="TextBox 28" id="28"/>
          <p:cNvSpPr txBox="true"/>
          <p:nvPr/>
        </p:nvSpPr>
        <p:spPr>
          <a:xfrm rot="0">
            <a:off x="11991319" y="9307513"/>
            <a:ext cx="7086600" cy="673100"/>
          </a:xfrm>
          <a:prstGeom prst="rect">
            <a:avLst/>
          </a:prstGeom>
        </p:spPr>
        <p:txBody>
          <a:bodyPr anchor="t" rtlCol="false" tIns="0" lIns="0" bIns="0" rIns="0">
            <a:spAutoFit/>
          </a:bodyPr>
          <a:lstStyle/>
          <a:p>
            <a:pPr algn="ctr">
              <a:lnSpc>
                <a:spcPts val="4900"/>
              </a:lnSpc>
              <a:spcBef>
                <a:spcPct val="0"/>
              </a:spcBef>
            </a:pPr>
            <a:r>
              <a:rPr lang="en-US" sz="3500">
                <a:solidFill>
                  <a:srgbClr val="FFF503"/>
                </a:solidFill>
                <a:latin typeface="Impact"/>
              </a:rPr>
              <a:t>7 GEARS with Cable</a:t>
            </a:r>
          </a:p>
        </p:txBody>
      </p:sp>
      <p:sp>
        <p:nvSpPr>
          <p:cNvPr name="TextBox 29" id="29"/>
          <p:cNvSpPr txBox="true"/>
          <p:nvPr/>
        </p:nvSpPr>
        <p:spPr>
          <a:xfrm rot="0">
            <a:off x="2834073" y="2124475"/>
            <a:ext cx="7086600" cy="673100"/>
          </a:xfrm>
          <a:prstGeom prst="rect">
            <a:avLst/>
          </a:prstGeom>
        </p:spPr>
        <p:txBody>
          <a:bodyPr anchor="t" rtlCol="false" tIns="0" lIns="0" bIns="0" rIns="0">
            <a:spAutoFit/>
          </a:bodyPr>
          <a:lstStyle/>
          <a:p>
            <a:pPr algn="ctr">
              <a:lnSpc>
                <a:spcPts val="4900"/>
              </a:lnSpc>
              <a:spcBef>
                <a:spcPct val="0"/>
              </a:spcBef>
            </a:pPr>
            <a:r>
              <a:rPr lang="en-US" sz="3500">
                <a:solidFill>
                  <a:srgbClr val="FFF503"/>
                </a:solidFill>
                <a:latin typeface="Impact"/>
              </a:rPr>
              <a:t>USB SERIAL</a:t>
            </a:r>
          </a:p>
        </p:txBody>
      </p:sp>
      <p:sp>
        <p:nvSpPr>
          <p:cNvPr name="TextBox 30" id="30"/>
          <p:cNvSpPr txBox="true"/>
          <p:nvPr/>
        </p:nvSpPr>
        <p:spPr>
          <a:xfrm rot="0">
            <a:off x="7472748" y="2124475"/>
            <a:ext cx="7086600" cy="673100"/>
          </a:xfrm>
          <a:prstGeom prst="rect">
            <a:avLst/>
          </a:prstGeom>
        </p:spPr>
        <p:txBody>
          <a:bodyPr anchor="t" rtlCol="false" tIns="0" lIns="0" bIns="0" rIns="0">
            <a:spAutoFit/>
          </a:bodyPr>
          <a:lstStyle/>
          <a:p>
            <a:pPr algn="ctr">
              <a:lnSpc>
                <a:spcPts val="4900"/>
              </a:lnSpc>
              <a:spcBef>
                <a:spcPct val="0"/>
              </a:spcBef>
            </a:pPr>
            <a:r>
              <a:rPr lang="en-US" sz="3500">
                <a:solidFill>
                  <a:srgbClr val="FFF503"/>
                </a:solidFill>
                <a:latin typeface="Impact"/>
              </a:rPr>
              <a:t>ARDUINO</a:t>
            </a:r>
          </a:p>
        </p:txBody>
      </p:sp>
      <p:sp>
        <p:nvSpPr>
          <p:cNvPr name="TextBox 31" id="31"/>
          <p:cNvSpPr txBox="true"/>
          <p:nvPr/>
        </p:nvSpPr>
        <p:spPr>
          <a:xfrm rot="0">
            <a:off x="11991319" y="2124475"/>
            <a:ext cx="7086600" cy="673100"/>
          </a:xfrm>
          <a:prstGeom prst="rect">
            <a:avLst/>
          </a:prstGeom>
        </p:spPr>
        <p:txBody>
          <a:bodyPr anchor="t" rtlCol="false" tIns="0" lIns="0" bIns="0" rIns="0">
            <a:spAutoFit/>
          </a:bodyPr>
          <a:lstStyle/>
          <a:p>
            <a:pPr algn="ctr">
              <a:lnSpc>
                <a:spcPts val="4900"/>
              </a:lnSpc>
              <a:spcBef>
                <a:spcPct val="0"/>
              </a:spcBef>
            </a:pPr>
            <a:r>
              <a:rPr lang="en-US" sz="3500">
                <a:solidFill>
                  <a:srgbClr val="FFF503"/>
                </a:solidFill>
                <a:latin typeface="Impact"/>
              </a:rPr>
              <a:t>CNC SHIELD</a:t>
            </a:r>
          </a:p>
        </p:txBody>
      </p:sp>
      <p:sp>
        <p:nvSpPr>
          <p:cNvPr name="TextBox 32" id="32"/>
          <p:cNvSpPr txBox="true"/>
          <p:nvPr/>
        </p:nvSpPr>
        <p:spPr>
          <a:xfrm rot="0">
            <a:off x="13927452" y="5848193"/>
            <a:ext cx="3550413" cy="673100"/>
          </a:xfrm>
          <a:prstGeom prst="rect">
            <a:avLst/>
          </a:prstGeom>
        </p:spPr>
        <p:txBody>
          <a:bodyPr anchor="t" rtlCol="false" tIns="0" lIns="0" bIns="0" rIns="0">
            <a:spAutoFit/>
          </a:bodyPr>
          <a:lstStyle/>
          <a:p>
            <a:pPr algn="ctr">
              <a:lnSpc>
                <a:spcPts val="4900"/>
              </a:lnSpc>
              <a:spcBef>
                <a:spcPct val="0"/>
              </a:spcBef>
            </a:pPr>
            <a:r>
              <a:rPr lang="en-US" sz="3500">
                <a:solidFill>
                  <a:srgbClr val="FFF503"/>
                </a:solidFill>
                <a:latin typeface="Impact"/>
              </a:rPr>
              <a:t> 2 STEPPER MOTOR</a:t>
            </a:r>
          </a:p>
        </p:txBody>
      </p:sp>
      <p:sp>
        <p:nvSpPr>
          <p:cNvPr name="TextBox 33" id="33"/>
          <p:cNvSpPr txBox="true"/>
          <p:nvPr/>
        </p:nvSpPr>
        <p:spPr>
          <a:xfrm rot="0">
            <a:off x="7566241" y="9277350"/>
            <a:ext cx="7086600" cy="673100"/>
          </a:xfrm>
          <a:prstGeom prst="rect">
            <a:avLst/>
          </a:prstGeom>
        </p:spPr>
        <p:txBody>
          <a:bodyPr anchor="t" rtlCol="false" tIns="0" lIns="0" bIns="0" rIns="0">
            <a:spAutoFit/>
          </a:bodyPr>
          <a:lstStyle/>
          <a:p>
            <a:pPr algn="ctr">
              <a:lnSpc>
                <a:spcPts val="4900"/>
              </a:lnSpc>
              <a:spcBef>
                <a:spcPct val="0"/>
              </a:spcBef>
            </a:pPr>
            <a:r>
              <a:rPr lang="en-US" sz="3500">
                <a:solidFill>
                  <a:srgbClr val="FFF503"/>
                </a:solidFill>
                <a:latin typeface="Impact"/>
              </a:rPr>
              <a:t>SERVO MOTOR</a:t>
            </a:r>
          </a:p>
        </p:txBody>
      </p:sp>
      <p:sp>
        <p:nvSpPr>
          <p:cNvPr name="TextBox 34" id="34"/>
          <p:cNvSpPr txBox="true"/>
          <p:nvPr/>
        </p:nvSpPr>
        <p:spPr>
          <a:xfrm rot="0">
            <a:off x="9818411" y="5743418"/>
            <a:ext cx="2822952" cy="673100"/>
          </a:xfrm>
          <a:prstGeom prst="rect">
            <a:avLst/>
          </a:prstGeom>
        </p:spPr>
        <p:txBody>
          <a:bodyPr anchor="t" rtlCol="false" tIns="0" lIns="0" bIns="0" rIns="0">
            <a:spAutoFit/>
          </a:bodyPr>
          <a:lstStyle/>
          <a:p>
            <a:pPr algn="ctr">
              <a:lnSpc>
                <a:spcPts val="4900"/>
              </a:lnSpc>
              <a:spcBef>
                <a:spcPct val="0"/>
              </a:spcBef>
            </a:pPr>
            <a:r>
              <a:rPr lang="en-US" sz="3500">
                <a:solidFill>
                  <a:srgbClr val="FFF503"/>
                </a:solidFill>
                <a:latin typeface="Impact"/>
              </a:rPr>
              <a:t>Jumping Wires</a:t>
            </a:r>
          </a:p>
        </p:txBody>
      </p:sp>
      <p:sp>
        <p:nvSpPr>
          <p:cNvPr name="TextBox 35" id="35"/>
          <p:cNvSpPr txBox="true"/>
          <p:nvPr/>
        </p:nvSpPr>
        <p:spPr>
          <a:xfrm rot="0">
            <a:off x="3115753" y="9317038"/>
            <a:ext cx="7086600" cy="673100"/>
          </a:xfrm>
          <a:prstGeom prst="rect">
            <a:avLst/>
          </a:prstGeom>
        </p:spPr>
        <p:txBody>
          <a:bodyPr anchor="t" rtlCol="false" tIns="0" lIns="0" bIns="0" rIns="0">
            <a:spAutoFit/>
          </a:bodyPr>
          <a:lstStyle/>
          <a:p>
            <a:pPr algn="ctr">
              <a:lnSpc>
                <a:spcPts val="4900"/>
              </a:lnSpc>
              <a:spcBef>
                <a:spcPct val="0"/>
              </a:spcBef>
            </a:pPr>
            <a:r>
              <a:rPr lang="en-US" sz="3500">
                <a:solidFill>
                  <a:srgbClr val="FFF503"/>
                </a:solidFill>
                <a:latin typeface="Impact"/>
              </a:rPr>
              <a:t>END EFECTOR</a:t>
            </a:r>
          </a:p>
        </p:txBody>
      </p:sp>
      <p:sp>
        <p:nvSpPr>
          <p:cNvPr name="AutoShape 36" id="36"/>
          <p:cNvSpPr/>
          <p:nvPr/>
        </p:nvSpPr>
        <p:spPr>
          <a:xfrm>
            <a:off x="456855" y="3315935"/>
            <a:ext cx="6492240" cy="0"/>
          </a:xfrm>
          <a:prstGeom prst="line">
            <a:avLst/>
          </a:prstGeom>
          <a:ln cap="flat" w="38100">
            <a:solidFill>
              <a:srgbClr val="000000"/>
            </a:solidFill>
            <a:prstDash val="solid"/>
            <a:headEnd type="none" len="sm" w="sm"/>
            <a:tailEnd type="none" len="sm" w="sm"/>
          </a:ln>
        </p:spPr>
      </p:sp>
      <p:sp>
        <p:nvSpPr>
          <p:cNvPr name="AutoShape 37" id="37"/>
          <p:cNvSpPr/>
          <p:nvPr/>
        </p:nvSpPr>
        <p:spPr>
          <a:xfrm flipV="true">
            <a:off x="542580" y="218015"/>
            <a:ext cx="0" cy="3222845"/>
          </a:xfrm>
          <a:prstGeom prst="line">
            <a:avLst/>
          </a:prstGeom>
          <a:ln cap="flat" w="38100">
            <a:solidFill>
              <a:srgbClr val="000000"/>
            </a:solidFill>
            <a:prstDash val="solid"/>
            <a:headEnd type="none" len="sm" w="sm"/>
            <a:tailEnd type="none" len="sm" w="sm"/>
          </a:ln>
        </p:spPr>
      </p:sp>
      <p:sp>
        <p:nvSpPr>
          <p:cNvPr name="AutoShape 38" id="38"/>
          <p:cNvSpPr/>
          <p:nvPr/>
        </p:nvSpPr>
        <p:spPr>
          <a:xfrm>
            <a:off x="3131253" y="3315935"/>
            <a:ext cx="6492240" cy="0"/>
          </a:xfrm>
          <a:prstGeom prst="line">
            <a:avLst/>
          </a:prstGeom>
          <a:ln cap="flat" w="38100">
            <a:solidFill>
              <a:srgbClr val="000000"/>
            </a:solidFill>
            <a:prstDash val="solid"/>
            <a:headEnd type="none" len="sm" w="sm"/>
            <a:tailEnd type="none" len="sm" w="sm"/>
          </a:ln>
        </p:spPr>
      </p:sp>
      <p:sp>
        <p:nvSpPr>
          <p:cNvPr name="AutoShape 39" id="39"/>
          <p:cNvSpPr/>
          <p:nvPr/>
        </p:nvSpPr>
        <p:spPr>
          <a:xfrm flipV="true">
            <a:off x="17373600" y="285176"/>
            <a:ext cx="0" cy="3222845"/>
          </a:xfrm>
          <a:prstGeom prst="line">
            <a:avLst/>
          </a:prstGeom>
          <a:ln cap="flat" w="38100">
            <a:solidFill>
              <a:srgbClr val="000000"/>
            </a:solidFill>
            <a:prstDash val="solid"/>
            <a:headEnd type="none" len="sm" w="sm"/>
            <a:tailEnd type="none" len="sm" w="sm"/>
          </a:ln>
        </p:spPr>
      </p:sp>
      <p:sp>
        <p:nvSpPr>
          <p:cNvPr name="AutoShape 40" id="40"/>
          <p:cNvSpPr/>
          <p:nvPr/>
        </p:nvSpPr>
        <p:spPr>
          <a:xfrm flipV="true">
            <a:off x="17373600" y="3508021"/>
            <a:ext cx="0" cy="6567864"/>
          </a:xfrm>
          <a:prstGeom prst="line">
            <a:avLst/>
          </a:prstGeom>
          <a:ln cap="flat" w="38100">
            <a:solidFill>
              <a:srgbClr val="000000"/>
            </a:solidFill>
            <a:prstDash val="solid"/>
            <a:headEnd type="none" len="sm" w="sm"/>
            <a:tailEnd type="none" len="sm" w="sm"/>
          </a:ln>
        </p:spPr>
      </p:sp>
      <p:sp>
        <p:nvSpPr>
          <p:cNvPr name="AutoShape 41" id="41"/>
          <p:cNvSpPr/>
          <p:nvPr/>
        </p:nvSpPr>
        <p:spPr>
          <a:xfrm flipV="true">
            <a:off x="5436252" y="6416518"/>
            <a:ext cx="0" cy="3659367"/>
          </a:xfrm>
          <a:prstGeom prst="line">
            <a:avLst/>
          </a:prstGeom>
          <a:ln cap="flat" w="38100">
            <a:solidFill>
              <a:srgbClr val="000000"/>
            </a:solidFill>
            <a:prstDash val="solid"/>
            <a:headEnd type="none" len="sm" w="sm"/>
            <a:tailEnd type="none" len="sm" w="sm"/>
          </a:ln>
        </p:spPr>
      </p:sp>
      <p:sp>
        <p:nvSpPr>
          <p:cNvPr name="AutoShape 42" id="42"/>
          <p:cNvSpPr/>
          <p:nvPr/>
        </p:nvSpPr>
        <p:spPr>
          <a:xfrm flipV="true">
            <a:off x="9526078" y="3222248"/>
            <a:ext cx="0" cy="3222845"/>
          </a:xfrm>
          <a:prstGeom prst="line">
            <a:avLst/>
          </a:prstGeom>
          <a:ln cap="flat" w="38100">
            <a:solidFill>
              <a:srgbClr val="000000"/>
            </a:solidFill>
            <a:prstDash val="solid"/>
            <a:headEnd type="none" len="sm" w="sm"/>
            <a:tailEnd type="none" len="sm" w="sm"/>
          </a:ln>
        </p:spPr>
      </p:sp>
      <p:sp>
        <p:nvSpPr>
          <p:cNvPr name="AutoShape 43" id="43"/>
          <p:cNvSpPr/>
          <p:nvPr/>
        </p:nvSpPr>
        <p:spPr>
          <a:xfrm flipV="true">
            <a:off x="5220553" y="6362242"/>
            <a:ext cx="4523440" cy="25701"/>
          </a:xfrm>
          <a:prstGeom prst="line">
            <a:avLst/>
          </a:prstGeom>
          <a:ln cap="flat" w="38100">
            <a:solidFill>
              <a:srgbClr val="000000"/>
            </a:solidFill>
            <a:prstDash val="solid"/>
            <a:headEnd type="none" len="sm" w="sm"/>
            <a:tailEnd type="none" len="sm" w="sm"/>
          </a:ln>
        </p:spPr>
      </p:sp>
      <p:sp>
        <p:nvSpPr>
          <p:cNvPr name="Freeform 44" id="44"/>
          <p:cNvSpPr/>
          <p:nvPr/>
        </p:nvSpPr>
        <p:spPr>
          <a:xfrm flipH="false" flipV="false" rot="-10800000">
            <a:off x="7864509" y="8927748"/>
            <a:ext cx="1582784" cy="270512"/>
          </a:xfrm>
          <a:custGeom>
            <a:avLst/>
            <a:gdLst/>
            <a:ahLst/>
            <a:cxnLst/>
            <a:rect r="r" b="b" t="t" l="l"/>
            <a:pathLst>
              <a:path h="270512" w="1582784">
                <a:moveTo>
                  <a:pt x="0" y="0"/>
                </a:moveTo>
                <a:lnTo>
                  <a:pt x="1582784" y="0"/>
                </a:lnTo>
                <a:lnTo>
                  <a:pt x="1582784" y="270512"/>
                </a:lnTo>
                <a:lnTo>
                  <a:pt x="0" y="2705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45" id="45"/>
          <p:cNvGrpSpPr/>
          <p:nvPr/>
        </p:nvGrpSpPr>
        <p:grpSpPr>
          <a:xfrm rot="0">
            <a:off x="920722" y="4082441"/>
            <a:ext cx="8721821" cy="2269857"/>
            <a:chOff x="0" y="0"/>
            <a:chExt cx="11629094" cy="3026476"/>
          </a:xfrm>
        </p:grpSpPr>
        <p:sp>
          <p:nvSpPr>
            <p:cNvPr name="TextBox 46" id="46"/>
            <p:cNvSpPr txBox="true"/>
            <p:nvPr/>
          </p:nvSpPr>
          <p:spPr>
            <a:xfrm rot="0">
              <a:off x="0" y="2378776"/>
              <a:ext cx="10514999" cy="647700"/>
            </a:xfrm>
            <a:prstGeom prst="rect">
              <a:avLst/>
            </a:prstGeom>
          </p:spPr>
          <p:txBody>
            <a:bodyPr anchor="t" rtlCol="false" tIns="0" lIns="0" bIns="0" rIns="0">
              <a:spAutoFit/>
            </a:bodyPr>
            <a:lstStyle/>
            <a:p>
              <a:pPr algn="l">
                <a:lnSpc>
                  <a:spcPts val="3900"/>
                </a:lnSpc>
              </a:pPr>
            </a:p>
          </p:txBody>
        </p:sp>
        <p:sp>
          <p:nvSpPr>
            <p:cNvPr name="TextBox 47" id="47"/>
            <p:cNvSpPr txBox="true"/>
            <p:nvPr/>
          </p:nvSpPr>
          <p:spPr>
            <a:xfrm rot="0">
              <a:off x="0" y="-9525"/>
              <a:ext cx="11629094" cy="1952625"/>
            </a:xfrm>
            <a:prstGeom prst="rect">
              <a:avLst/>
            </a:prstGeom>
          </p:spPr>
          <p:txBody>
            <a:bodyPr anchor="t" rtlCol="false" tIns="0" lIns="0" bIns="0" rIns="0">
              <a:spAutoFit/>
            </a:bodyPr>
            <a:lstStyle/>
            <a:p>
              <a:pPr algn="l">
                <a:lnSpc>
                  <a:spcPts val="11519"/>
                </a:lnSpc>
              </a:pPr>
              <a:r>
                <a:rPr lang="en-US" sz="9600">
                  <a:solidFill>
                    <a:srgbClr val="FFF503"/>
                  </a:solidFill>
                  <a:latin typeface="Norwester"/>
                </a:rPr>
                <a:t>CNC PLOTTER</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0" y="1644414"/>
            <a:ext cx="18310194" cy="8701751"/>
          </a:xfrm>
          <a:prstGeom prst="rect">
            <a:avLst/>
          </a:prstGeom>
          <a:solidFill>
            <a:srgbClr val="FFFFFF"/>
          </a:solidFill>
        </p:spPr>
      </p:sp>
      <p:sp>
        <p:nvSpPr>
          <p:cNvPr name="TextBox 4" id="4"/>
          <p:cNvSpPr txBox="true"/>
          <p:nvPr/>
        </p:nvSpPr>
        <p:spPr>
          <a:xfrm rot="0">
            <a:off x="507258" y="177564"/>
            <a:ext cx="12412868" cy="1466850"/>
          </a:xfrm>
          <a:prstGeom prst="rect">
            <a:avLst/>
          </a:prstGeom>
        </p:spPr>
        <p:txBody>
          <a:bodyPr anchor="t" rtlCol="false" tIns="0" lIns="0" bIns="0" rIns="0">
            <a:spAutoFit/>
          </a:bodyPr>
          <a:lstStyle/>
          <a:p>
            <a:pPr algn="l">
              <a:lnSpc>
                <a:spcPts val="11519"/>
              </a:lnSpc>
            </a:pPr>
            <a:r>
              <a:rPr lang="en-US" sz="9600">
                <a:solidFill>
                  <a:srgbClr val="FFF503"/>
                </a:solidFill>
                <a:latin typeface="Norwester"/>
              </a:rPr>
              <a:t>Refrences</a:t>
            </a:r>
          </a:p>
        </p:txBody>
      </p:sp>
      <p:sp>
        <p:nvSpPr>
          <p:cNvPr name="TextBox 5" id="5"/>
          <p:cNvSpPr txBox="true"/>
          <p:nvPr/>
        </p:nvSpPr>
        <p:spPr>
          <a:xfrm rot="0">
            <a:off x="255831" y="2049564"/>
            <a:ext cx="17756622" cy="7795260"/>
          </a:xfrm>
          <a:prstGeom prst="rect">
            <a:avLst/>
          </a:prstGeom>
        </p:spPr>
        <p:txBody>
          <a:bodyPr anchor="t" rtlCol="false" tIns="0" lIns="0" bIns="0" rIns="0">
            <a:spAutoFit/>
          </a:bodyPr>
          <a:lstStyle/>
          <a:p>
            <a:pPr algn="l" marL="453388" indent="-226694" lvl="1">
              <a:lnSpc>
                <a:spcPts val="2939"/>
              </a:lnSpc>
              <a:buFont typeface="Arial"/>
              <a:buChar char="•"/>
            </a:pPr>
            <a:r>
              <a:rPr lang="en-US" sz="2099">
                <a:solidFill>
                  <a:srgbClr val="000000"/>
                </a:solidFill>
                <a:latin typeface="Fira Code Bold"/>
              </a:rPr>
              <a:t>Zosso, Dominique &amp; Dragomiretskiy, Konstantin. (2013). Variational Mode Decomposition. IEEE Transactions on Signal Processing. 62. 10.1109/TSP.2013.2288675. </a:t>
            </a:r>
          </a:p>
          <a:p>
            <a:pPr algn="l">
              <a:lnSpc>
                <a:spcPts val="2939"/>
              </a:lnSpc>
            </a:pPr>
          </a:p>
          <a:p>
            <a:pPr algn="l" marL="453388" indent="-226694" lvl="1">
              <a:lnSpc>
                <a:spcPts val="2939"/>
              </a:lnSpc>
              <a:buFont typeface="Arial"/>
              <a:buChar char="•"/>
            </a:pPr>
            <a:r>
              <a:rPr lang="en-US" sz="2099">
                <a:solidFill>
                  <a:srgbClr val="000000"/>
                </a:solidFill>
                <a:latin typeface="Fira Code Bold"/>
              </a:rPr>
              <a:t>Mohanan, Krishna, Jithin Velayudhan, Neethu Mohan, S. Sachin Kumar, K. P. Soman, and K. Aparna Ajayan. "On the denoising of periodic and aperiodic ECG signals from a discretized reaction diffusion heart model using variational mode decomposition." In AIP Conference Proceedings, vol. 2966, no. 1. AIP Publishing, 2024.</a:t>
            </a:r>
          </a:p>
          <a:p>
            <a:pPr algn="l">
              <a:lnSpc>
                <a:spcPts val="2939"/>
              </a:lnSpc>
            </a:pPr>
          </a:p>
          <a:p>
            <a:pPr algn="l" marL="453388" indent="-226694" lvl="1">
              <a:lnSpc>
                <a:spcPts val="2939"/>
              </a:lnSpc>
              <a:buFont typeface="Arial"/>
              <a:buChar char="•"/>
            </a:pPr>
            <a:r>
              <a:rPr lang="en-US" sz="2099">
                <a:solidFill>
                  <a:srgbClr val="000000"/>
                </a:solidFill>
                <a:latin typeface="Fira Code Bold"/>
              </a:rPr>
              <a:t>Agarwal, M., &amp; Sivakumar, R. (2015). THINK: Toward Practical General-Purpose Brain-Computer Communication. In Proceedings of the 2nd International Workshop on Hot Topics in Wireless (pp. 41–45). Association for Computing Machinery.</a:t>
            </a:r>
          </a:p>
          <a:p>
            <a:pPr algn="l">
              <a:lnSpc>
                <a:spcPts val="2939"/>
              </a:lnSpc>
            </a:pPr>
          </a:p>
          <a:p>
            <a:pPr algn="l" marL="453388" indent="-226694" lvl="1">
              <a:lnSpc>
                <a:spcPts val="2939"/>
              </a:lnSpc>
              <a:buFont typeface="Arial"/>
              <a:buChar char="•"/>
            </a:pPr>
            <a:r>
              <a:rPr lang="en-US" sz="2099">
                <a:solidFill>
                  <a:srgbClr val="000000"/>
                </a:solidFill>
                <a:latin typeface="Fira Code Bold"/>
              </a:rPr>
              <a:t> A. Aldridge et al., "Accessible Electroencephalograms (EEGs): A Comparative Review with OpenBCI’s Ultracortex Mark IV Headset," 2019 29th International Conference Radioelektronika (RADIOELEKTRONIKA), Pardubice, Czech Republic, 2019.</a:t>
            </a:r>
          </a:p>
          <a:p>
            <a:pPr algn="l">
              <a:lnSpc>
                <a:spcPts val="2939"/>
              </a:lnSpc>
            </a:pPr>
          </a:p>
          <a:p>
            <a:pPr algn="l" marL="453388" indent="-226694" lvl="1">
              <a:lnSpc>
                <a:spcPts val="2939"/>
              </a:lnSpc>
              <a:buFont typeface="Arial"/>
              <a:buChar char="•"/>
            </a:pPr>
            <a:r>
              <a:rPr lang="en-US" sz="2099">
                <a:solidFill>
                  <a:srgbClr val="000000"/>
                </a:solidFill>
                <a:latin typeface="Fira Code Bold"/>
              </a:rPr>
              <a:t>Duan, Y., Zhou, J., Wang, Z., Wang, Y.-K., &amp; Lin, C.-T. (2024). DeWave: Discrete EEG Waves Encoding for Brain Dynamics to Text Translation. arXiv preprint arXiv:2309.14030. [cs.HC].</a:t>
            </a:r>
          </a:p>
          <a:p>
            <a:pPr algn="l">
              <a:lnSpc>
                <a:spcPts val="2939"/>
              </a:lnSpc>
            </a:pPr>
          </a:p>
          <a:p>
            <a:pPr algn="l" marL="453388" indent="-226694" lvl="1">
              <a:lnSpc>
                <a:spcPts val="2939"/>
              </a:lnSpc>
              <a:buFont typeface="Arial"/>
              <a:buChar char="•"/>
            </a:pPr>
            <a:r>
              <a:rPr lang="en-US" sz="2099">
                <a:solidFill>
                  <a:srgbClr val="000000"/>
                </a:solidFill>
                <a:latin typeface="Fira Code Bold"/>
              </a:rPr>
              <a:t>K. Pratyusha, K. S. Devi and S. Ari, "Motor Imagery based EEG Signal Classification using Multi-scale CNN Architecture," 2022 International Conference on Signal and Information Processing (IConSIP), Pune, India, 2022, pp. 1-5, doi: 10.1109/ICoNSIP49665.2022.10007486.</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7865790"/>
            <a:ext cx="18288000" cy="2531711"/>
            <a:chOff x="0" y="0"/>
            <a:chExt cx="4816593" cy="666788"/>
          </a:xfrm>
        </p:grpSpPr>
        <p:sp>
          <p:nvSpPr>
            <p:cNvPr name="Freeform 4" id="4"/>
            <p:cNvSpPr/>
            <p:nvPr/>
          </p:nvSpPr>
          <p:spPr>
            <a:xfrm flipH="false" flipV="false" rot="0">
              <a:off x="0" y="0"/>
              <a:ext cx="4816592" cy="666788"/>
            </a:xfrm>
            <a:custGeom>
              <a:avLst/>
              <a:gdLst/>
              <a:ahLst/>
              <a:cxnLst/>
              <a:rect r="r" b="b" t="t" l="l"/>
              <a:pathLst>
                <a:path h="666788" w="4816592">
                  <a:moveTo>
                    <a:pt x="0" y="0"/>
                  </a:moveTo>
                  <a:lnTo>
                    <a:pt x="4816592" y="0"/>
                  </a:lnTo>
                  <a:lnTo>
                    <a:pt x="4816592" y="666788"/>
                  </a:lnTo>
                  <a:lnTo>
                    <a:pt x="0" y="666788"/>
                  </a:lnTo>
                  <a:close/>
                </a:path>
              </a:pathLst>
            </a:custGeom>
            <a:solidFill>
              <a:srgbClr val="E74590"/>
            </a:solidFill>
          </p:spPr>
        </p:sp>
        <p:sp>
          <p:nvSpPr>
            <p:cNvPr name="TextBox 5" id="5"/>
            <p:cNvSpPr txBox="true"/>
            <p:nvPr/>
          </p:nvSpPr>
          <p:spPr>
            <a:xfrm>
              <a:off x="0" y="-19050"/>
              <a:ext cx="4816593" cy="685838"/>
            </a:xfrm>
            <a:prstGeom prst="rect">
              <a:avLst/>
            </a:prstGeom>
          </p:spPr>
          <p:txBody>
            <a:bodyPr anchor="ctr" rtlCol="false" tIns="50800" lIns="50800" bIns="50800" rIns="50800"/>
            <a:lstStyle/>
            <a:p>
              <a:pPr algn="ctr">
                <a:lnSpc>
                  <a:spcPts val="2930"/>
                </a:lnSpc>
              </a:pPr>
            </a:p>
          </p:txBody>
        </p:sp>
      </p:grpSp>
      <p:sp>
        <p:nvSpPr>
          <p:cNvPr name="Freeform 6" id="6"/>
          <p:cNvSpPr/>
          <p:nvPr/>
        </p:nvSpPr>
        <p:spPr>
          <a:xfrm flipH="false" flipV="false" rot="377843">
            <a:off x="-206660" y="8030040"/>
            <a:ext cx="3138924" cy="2619575"/>
          </a:xfrm>
          <a:custGeom>
            <a:avLst/>
            <a:gdLst/>
            <a:ahLst/>
            <a:cxnLst/>
            <a:rect r="r" b="b" t="t" l="l"/>
            <a:pathLst>
              <a:path h="2619575" w="3138924">
                <a:moveTo>
                  <a:pt x="0" y="0"/>
                </a:moveTo>
                <a:lnTo>
                  <a:pt x="3138924" y="0"/>
                </a:lnTo>
                <a:lnTo>
                  <a:pt x="3138924" y="2619574"/>
                </a:lnTo>
                <a:lnTo>
                  <a:pt x="0" y="2619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681689" y="8035587"/>
            <a:ext cx="6946817" cy="1829714"/>
          </a:xfrm>
          <a:prstGeom prst="rect">
            <a:avLst/>
          </a:prstGeom>
        </p:spPr>
        <p:txBody>
          <a:bodyPr anchor="t" rtlCol="false" tIns="0" lIns="0" bIns="0" rIns="0">
            <a:spAutoFit/>
          </a:bodyPr>
          <a:lstStyle/>
          <a:p>
            <a:pPr algn="l">
              <a:lnSpc>
                <a:spcPts val="14463"/>
              </a:lnSpc>
            </a:pPr>
            <a:r>
              <a:rPr lang="en-US" sz="12053">
                <a:solidFill>
                  <a:srgbClr val="3FBEF0"/>
                </a:solidFill>
                <a:latin typeface="Norwester"/>
              </a:rPr>
              <a:t>THANK YOU</a:t>
            </a:r>
          </a:p>
        </p:txBody>
      </p:sp>
      <p:sp>
        <p:nvSpPr>
          <p:cNvPr name="Freeform 8" id="8"/>
          <p:cNvSpPr/>
          <p:nvPr/>
        </p:nvSpPr>
        <p:spPr>
          <a:xfrm flipH="false" flipV="false" rot="1442031">
            <a:off x="16315043" y="-95739"/>
            <a:ext cx="1888513" cy="3383330"/>
          </a:xfrm>
          <a:custGeom>
            <a:avLst/>
            <a:gdLst/>
            <a:ahLst/>
            <a:cxnLst/>
            <a:rect r="r" b="b" t="t" l="l"/>
            <a:pathLst>
              <a:path h="3383330" w="1888513">
                <a:moveTo>
                  <a:pt x="0" y="0"/>
                </a:moveTo>
                <a:lnTo>
                  <a:pt x="1888514" y="0"/>
                </a:lnTo>
                <a:lnTo>
                  <a:pt x="1888514" y="3383330"/>
                </a:lnTo>
                <a:lnTo>
                  <a:pt x="0" y="33833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6753625" y="3202127"/>
            <a:ext cx="5874881" cy="2441490"/>
            <a:chOff x="0" y="0"/>
            <a:chExt cx="7833174" cy="3255320"/>
          </a:xfrm>
        </p:grpSpPr>
        <p:grpSp>
          <p:nvGrpSpPr>
            <p:cNvPr name="Group 10" id="10"/>
            <p:cNvGrpSpPr>
              <a:grpSpLocks noChangeAspect="true"/>
            </p:cNvGrpSpPr>
            <p:nvPr/>
          </p:nvGrpSpPr>
          <p:grpSpPr>
            <a:xfrm rot="0">
              <a:off x="0" y="2603871"/>
              <a:ext cx="642404" cy="642401"/>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25000" r="0" b="-25000"/>
                </a:stretch>
              </a:blipFill>
            </p:spPr>
          </p:sp>
        </p:grpSp>
        <p:grpSp>
          <p:nvGrpSpPr>
            <p:cNvPr name="Group 12" id="12"/>
            <p:cNvGrpSpPr>
              <a:grpSpLocks noChangeAspect="true"/>
            </p:cNvGrpSpPr>
            <p:nvPr/>
          </p:nvGrpSpPr>
          <p:grpSpPr>
            <a:xfrm rot="0">
              <a:off x="0" y="1779533"/>
              <a:ext cx="642404" cy="642401"/>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25000" r="0" b="-25000"/>
                </a:stretch>
              </a:blipFill>
            </p:spPr>
          </p:sp>
        </p:grpSp>
        <p:grpSp>
          <p:nvGrpSpPr>
            <p:cNvPr name="Group 14" id="14"/>
            <p:cNvGrpSpPr>
              <a:grpSpLocks noChangeAspect="true"/>
            </p:cNvGrpSpPr>
            <p:nvPr/>
          </p:nvGrpSpPr>
          <p:grpSpPr>
            <a:xfrm rot="0">
              <a:off x="0" y="964516"/>
              <a:ext cx="642404" cy="642401"/>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25000" r="0" b="-25000"/>
                </a:stretch>
              </a:blipFill>
            </p:spPr>
          </p:sp>
        </p:grpSp>
        <p:grpSp>
          <p:nvGrpSpPr>
            <p:cNvPr name="Group 16" id="16"/>
            <p:cNvGrpSpPr>
              <a:grpSpLocks noChangeAspect="true"/>
            </p:cNvGrpSpPr>
            <p:nvPr/>
          </p:nvGrpSpPr>
          <p:grpSpPr>
            <a:xfrm rot="0">
              <a:off x="0" y="140178"/>
              <a:ext cx="642404" cy="642401"/>
              <a:chOff x="0" y="0"/>
              <a:chExt cx="6350000" cy="6349975"/>
            </a:xfrm>
          </p:grpSpPr>
          <p:sp>
            <p:nvSpPr>
              <p:cNvPr name="Freeform 17" id="1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25000" r="0" b="-25000"/>
                </a:stretch>
              </a:blipFill>
            </p:spPr>
          </p:sp>
        </p:grpSp>
        <p:sp>
          <p:nvSpPr>
            <p:cNvPr name="TextBox 18" id="18"/>
            <p:cNvSpPr txBox="true"/>
            <p:nvPr/>
          </p:nvSpPr>
          <p:spPr>
            <a:xfrm rot="0">
              <a:off x="878472" y="-76200"/>
              <a:ext cx="6954702" cy="3331520"/>
            </a:xfrm>
            <a:prstGeom prst="rect">
              <a:avLst/>
            </a:prstGeom>
          </p:spPr>
          <p:txBody>
            <a:bodyPr anchor="t" rtlCol="false" tIns="0" lIns="0" bIns="0" rIns="0">
              <a:spAutoFit/>
            </a:bodyPr>
            <a:lstStyle/>
            <a:p>
              <a:pPr algn="l">
                <a:lnSpc>
                  <a:spcPts val="5019"/>
                </a:lnSpc>
              </a:pPr>
              <a:r>
                <a:rPr lang="en-US" sz="3585">
                  <a:solidFill>
                    <a:srgbClr val="000000"/>
                  </a:solidFill>
                  <a:latin typeface="Norwester"/>
                </a:rPr>
                <a:t>Arivananthan m</a:t>
              </a:r>
            </a:p>
            <a:p>
              <a:pPr algn="l">
                <a:lnSpc>
                  <a:spcPts val="5019"/>
                </a:lnSpc>
              </a:pPr>
              <a:r>
                <a:rPr lang="en-US" sz="3585">
                  <a:solidFill>
                    <a:srgbClr val="000000"/>
                  </a:solidFill>
                  <a:latin typeface="Norwester"/>
                </a:rPr>
                <a:t>Saran Dharsan</a:t>
              </a:r>
            </a:p>
            <a:p>
              <a:pPr algn="l">
                <a:lnSpc>
                  <a:spcPts val="5019"/>
                </a:lnSpc>
              </a:pPr>
              <a:r>
                <a:rPr lang="en-US" sz="3585">
                  <a:solidFill>
                    <a:srgbClr val="000000"/>
                  </a:solidFill>
                  <a:latin typeface="Norwester"/>
                </a:rPr>
                <a:t>Kathir a</a:t>
              </a:r>
            </a:p>
            <a:p>
              <a:pPr algn="l">
                <a:lnSpc>
                  <a:spcPts val="5019"/>
                </a:lnSpc>
                <a:spcBef>
                  <a:spcPct val="0"/>
                </a:spcBef>
              </a:pPr>
              <a:r>
                <a:rPr lang="en-US" sz="3585">
                  <a:solidFill>
                    <a:srgbClr val="000000"/>
                  </a:solidFill>
                  <a:latin typeface="Norwester"/>
                </a:rPr>
                <a:t>Shreyas Sivakumar</a:t>
              </a:r>
            </a:p>
          </p:txBody>
        </p:sp>
      </p:grpSp>
      <p:sp>
        <p:nvSpPr>
          <p:cNvPr name="TextBox 19" id="19"/>
          <p:cNvSpPr txBox="true"/>
          <p:nvPr/>
        </p:nvSpPr>
        <p:spPr>
          <a:xfrm rot="0">
            <a:off x="7205546" y="1918147"/>
            <a:ext cx="4235453" cy="567226"/>
          </a:xfrm>
          <a:prstGeom prst="rect">
            <a:avLst/>
          </a:prstGeom>
        </p:spPr>
        <p:txBody>
          <a:bodyPr anchor="t" rtlCol="false" tIns="0" lIns="0" bIns="0" rIns="0">
            <a:spAutoFit/>
          </a:bodyPr>
          <a:lstStyle/>
          <a:p>
            <a:pPr algn="l">
              <a:lnSpc>
                <a:spcPts val="4483"/>
              </a:lnSpc>
            </a:pPr>
            <a:r>
              <a:rPr lang="en-US" sz="3736">
                <a:solidFill>
                  <a:srgbClr val="000000"/>
                </a:solidFill>
                <a:latin typeface="Norwester"/>
              </a:rPr>
              <a:t>Presentation by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06248" y="3001086"/>
            <a:ext cx="84411" cy="81597"/>
            <a:chOff x="0" y="0"/>
            <a:chExt cx="114300" cy="110490"/>
          </a:xfrm>
        </p:grpSpPr>
        <p:sp>
          <p:nvSpPr>
            <p:cNvPr name="Freeform 4" id="4"/>
            <p:cNvSpPr/>
            <p:nvPr/>
          </p:nvSpPr>
          <p:spPr>
            <a:xfrm flipH="false" flipV="false" rot="0">
              <a:off x="49530" y="50800"/>
              <a:ext cx="12700" cy="7620"/>
            </a:xfrm>
            <a:custGeom>
              <a:avLst/>
              <a:gdLst/>
              <a:ahLst/>
              <a:cxnLst/>
              <a:rect r="r" b="b" t="t" l="l"/>
              <a:pathLst>
                <a:path h="7620" w="12700">
                  <a:moveTo>
                    <a:pt x="12700" y="2540"/>
                  </a:moveTo>
                  <a:cubicBezTo>
                    <a:pt x="0" y="7620"/>
                    <a:pt x="10160" y="0"/>
                    <a:pt x="10160" y="0"/>
                  </a:cubicBezTo>
                </a:path>
              </a:pathLst>
            </a:custGeom>
            <a:solidFill>
              <a:srgbClr val="0571D3"/>
            </a:solidFill>
            <a:ln cap="sq">
              <a:noFill/>
              <a:prstDash val="solid"/>
              <a:miter/>
            </a:ln>
          </p:spPr>
        </p:sp>
      </p:grpSp>
      <p:sp>
        <p:nvSpPr>
          <p:cNvPr name="Freeform 5" id="5"/>
          <p:cNvSpPr/>
          <p:nvPr/>
        </p:nvSpPr>
        <p:spPr>
          <a:xfrm flipH="false" flipV="false" rot="0">
            <a:off x="927717" y="3236836"/>
            <a:ext cx="1578531" cy="1415235"/>
          </a:xfrm>
          <a:custGeom>
            <a:avLst/>
            <a:gdLst/>
            <a:ahLst/>
            <a:cxnLst/>
            <a:rect r="r" b="b" t="t" l="l"/>
            <a:pathLst>
              <a:path h="1415235" w="1578531">
                <a:moveTo>
                  <a:pt x="0" y="0"/>
                </a:moveTo>
                <a:lnTo>
                  <a:pt x="1578531" y="0"/>
                </a:lnTo>
                <a:lnTo>
                  <a:pt x="1578531" y="1415235"/>
                </a:lnTo>
                <a:lnTo>
                  <a:pt x="0" y="1415235"/>
                </a:lnTo>
                <a:lnTo>
                  <a:pt x="0" y="0"/>
                </a:lnTo>
                <a:close/>
              </a:path>
            </a:pathLst>
          </a:custGeom>
          <a:blipFill>
            <a:blip r:embed="rId4"/>
            <a:stretch>
              <a:fillRect l="0" t="0" r="0" b="0"/>
            </a:stretch>
          </a:blipFill>
        </p:spPr>
      </p:sp>
      <p:sp>
        <p:nvSpPr>
          <p:cNvPr name="Freeform 6" id="6"/>
          <p:cNvSpPr/>
          <p:nvPr/>
        </p:nvSpPr>
        <p:spPr>
          <a:xfrm flipH="false" flipV="false" rot="0">
            <a:off x="907950" y="391466"/>
            <a:ext cx="1402855" cy="1402855"/>
          </a:xfrm>
          <a:custGeom>
            <a:avLst/>
            <a:gdLst/>
            <a:ahLst/>
            <a:cxnLst/>
            <a:rect r="r" b="b" t="t" l="l"/>
            <a:pathLst>
              <a:path h="1402855" w="1402855">
                <a:moveTo>
                  <a:pt x="0" y="0"/>
                </a:moveTo>
                <a:lnTo>
                  <a:pt x="1402855" y="0"/>
                </a:lnTo>
                <a:lnTo>
                  <a:pt x="1402855" y="1402855"/>
                </a:lnTo>
                <a:lnTo>
                  <a:pt x="0" y="1402855"/>
                </a:lnTo>
                <a:lnTo>
                  <a:pt x="0" y="0"/>
                </a:lnTo>
                <a:close/>
              </a:path>
            </a:pathLst>
          </a:custGeom>
          <a:blipFill>
            <a:blip r:embed="rId5"/>
            <a:stretch>
              <a:fillRect l="0" t="0" r="0" b="0"/>
            </a:stretch>
          </a:blipFill>
        </p:spPr>
      </p:sp>
      <p:sp>
        <p:nvSpPr>
          <p:cNvPr name="Freeform 7" id="7"/>
          <p:cNvSpPr/>
          <p:nvPr/>
        </p:nvSpPr>
        <p:spPr>
          <a:xfrm flipH="false" flipV="false" rot="0">
            <a:off x="4283753" y="478997"/>
            <a:ext cx="1210188" cy="1210188"/>
          </a:xfrm>
          <a:custGeom>
            <a:avLst/>
            <a:gdLst/>
            <a:ahLst/>
            <a:cxnLst/>
            <a:rect r="r" b="b" t="t" l="l"/>
            <a:pathLst>
              <a:path h="1210188" w="1210188">
                <a:moveTo>
                  <a:pt x="0" y="0"/>
                </a:moveTo>
                <a:lnTo>
                  <a:pt x="1210188" y="0"/>
                </a:lnTo>
                <a:lnTo>
                  <a:pt x="1210188" y="1210188"/>
                </a:lnTo>
                <a:lnTo>
                  <a:pt x="0" y="1210188"/>
                </a:lnTo>
                <a:lnTo>
                  <a:pt x="0" y="0"/>
                </a:lnTo>
                <a:close/>
              </a:path>
            </a:pathLst>
          </a:custGeom>
          <a:blipFill>
            <a:blip r:embed="rId6"/>
            <a:stretch>
              <a:fillRect l="0" t="0" r="0" b="0"/>
            </a:stretch>
          </a:blipFill>
        </p:spPr>
      </p:sp>
      <p:sp>
        <p:nvSpPr>
          <p:cNvPr name="Freeform 8" id="8"/>
          <p:cNvSpPr/>
          <p:nvPr/>
        </p:nvSpPr>
        <p:spPr>
          <a:xfrm flipH="false" flipV="false" rot="0">
            <a:off x="10844682" y="8155382"/>
            <a:ext cx="2544644" cy="1586184"/>
          </a:xfrm>
          <a:custGeom>
            <a:avLst/>
            <a:gdLst/>
            <a:ahLst/>
            <a:cxnLst/>
            <a:rect r="r" b="b" t="t" l="l"/>
            <a:pathLst>
              <a:path h="1586184" w="2544644">
                <a:moveTo>
                  <a:pt x="0" y="0"/>
                </a:moveTo>
                <a:lnTo>
                  <a:pt x="2544645" y="0"/>
                </a:lnTo>
                <a:lnTo>
                  <a:pt x="2544645" y="1586184"/>
                </a:lnTo>
                <a:lnTo>
                  <a:pt x="0" y="1586184"/>
                </a:lnTo>
                <a:lnTo>
                  <a:pt x="0" y="0"/>
                </a:lnTo>
                <a:close/>
              </a:path>
            </a:pathLst>
          </a:custGeom>
          <a:blipFill>
            <a:blip r:embed="rId7"/>
            <a:stretch>
              <a:fillRect l="0" t="0" r="0" b="0"/>
            </a:stretch>
          </a:blipFill>
        </p:spPr>
      </p:sp>
      <p:sp>
        <p:nvSpPr>
          <p:cNvPr name="AutoShape 9" id="9"/>
          <p:cNvSpPr/>
          <p:nvPr/>
        </p:nvSpPr>
        <p:spPr>
          <a:xfrm flipV="true">
            <a:off x="13251291" y="5698136"/>
            <a:ext cx="1796594" cy="923064"/>
          </a:xfrm>
          <a:prstGeom prst="line">
            <a:avLst/>
          </a:prstGeom>
          <a:ln cap="flat" w="38100">
            <a:solidFill>
              <a:srgbClr val="000000"/>
            </a:solidFill>
            <a:prstDash val="solid"/>
            <a:headEnd type="none" len="sm" w="sm"/>
            <a:tailEnd type="arrow" len="sm" w="med"/>
          </a:ln>
        </p:spPr>
      </p:sp>
      <p:sp>
        <p:nvSpPr>
          <p:cNvPr name="AutoShape 10" id="10"/>
          <p:cNvSpPr/>
          <p:nvPr/>
        </p:nvSpPr>
        <p:spPr>
          <a:xfrm flipV="true">
            <a:off x="8270880" y="2662215"/>
            <a:ext cx="0" cy="828989"/>
          </a:xfrm>
          <a:prstGeom prst="line">
            <a:avLst/>
          </a:prstGeom>
          <a:ln cap="flat" w="38100">
            <a:solidFill>
              <a:srgbClr val="000000"/>
            </a:solidFill>
            <a:prstDash val="solid"/>
            <a:headEnd type="none" len="sm" w="sm"/>
            <a:tailEnd type="arrow" len="sm" w="med"/>
          </a:ln>
        </p:spPr>
      </p:sp>
      <p:sp>
        <p:nvSpPr>
          <p:cNvPr name="AutoShape 11" id="11"/>
          <p:cNvSpPr/>
          <p:nvPr/>
        </p:nvSpPr>
        <p:spPr>
          <a:xfrm>
            <a:off x="16172351" y="6962414"/>
            <a:ext cx="0" cy="1068643"/>
          </a:xfrm>
          <a:prstGeom prst="line">
            <a:avLst/>
          </a:prstGeom>
          <a:ln cap="flat" w="38100">
            <a:solidFill>
              <a:srgbClr val="000000"/>
            </a:solidFill>
            <a:prstDash val="solid"/>
            <a:headEnd type="none" len="sm" w="sm"/>
            <a:tailEnd type="arrow" len="sm" w="med"/>
          </a:ln>
        </p:spPr>
      </p:sp>
      <p:sp>
        <p:nvSpPr>
          <p:cNvPr name="AutoShape 12" id="12"/>
          <p:cNvSpPr/>
          <p:nvPr/>
        </p:nvSpPr>
        <p:spPr>
          <a:xfrm>
            <a:off x="16153593" y="3001086"/>
            <a:ext cx="0" cy="1376587"/>
          </a:xfrm>
          <a:prstGeom prst="line">
            <a:avLst/>
          </a:prstGeom>
          <a:ln cap="flat" w="38100">
            <a:solidFill>
              <a:srgbClr val="000000"/>
            </a:solidFill>
            <a:prstDash val="solid"/>
            <a:headEnd type="none" len="sm" w="sm"/>
            <a:tailEnd type="arrow" len="sm" w="med"/>
          </a:ln>
        </p:spPr>
      </p:sp>
      <p:sp>
        <p:nvSpPr>
          <p:cNvPr name="AutoShape 13" id="13"/>
          <p:cNvSpPr/>
          <p:nvPr/>
        </p:nvSpPr>
        <p:spPr>
          <a:xfrm>
            <a:off x="9864072" y="2532278"/>
            <a:ext cx="1058911" cy="704558"/>
          </a:xfrm>
          <a:prstGeom prst="line">
            <a:avLst/>
          </a:prstGeom>
          <a:ln cap="flat" w="38100">
            <a:solidFill>
              <a:srgbClr val="000000"/>
            </a:solidFill>
            <a:prstDash val="solid"/>
            <a:headEnd type="none" len="sm" w="sm"/>
            <a:tailEnd type="arrow" len="sm" w="med"/>
          </a:ln>
        </p:spPr>
      </p:sp>
      <p:sp>
        <p:nvSpPr>
          <p:cNvPr name="AutoShape 14" id="14"/>
          <p:cNvSpPr/>
          <p:nvPr/>
        </p:nvSpPr>
        <p:spPr>
          <a:xfrm flipH="true" flipV="true">
            <a:off x="3018766" y="2662215"/>
            <a:ext cx="700134" cy="404222"/>
          </a:xfrm>
          <a:prstGeom prst="line">
            <a:avLst/>
          </a:prstGeom>
          <a:ln cap="flat" w="38100">
            <a:solidFill>
              <a:srgbClr val="000000"/>
            </a:solidFill>
            <a:prstDash val="solid"/>
            <a:headEnd type="none" len="sm" w="sm"/>
            <a:tailEnd type="arrow" len="sm" w="med"/>
          </a:ln>
        </p:spPr>
      </p:sp>
      <p:sp>
        <p:nvSpPr>
          <p:cNvPr name="AutoShape 15" id="15"/>
          <p:cNvSpPr/>
          <p:nvPr/>
        </p:nvSpPr>
        <p:spPr>
          <a:xfrm>
            <a:off x="2429743" y="409795"/>
            <a:ext cx="1443475" cy="0"/>
          </a:xfrm>
          <a:prstGeom prst="line">
            <a:avLst/>
          </a:prstGeom>
          <a:ln cap="flat" w="38100">
            <a:solidFill>
              <a:srgbClr val="000000"/>
            </a:solidFill>
            <a:prstDash val="solid"/>
            <a:headEnd type="none" len="sm" w="sm"/>
            <a:tailEnd type="arrow" len="sm" w="med"/>
          </a:ln>
        </p:spPr>
      </p:sp>
      <p:sp>
        <p:nvSpPr>
          <p:cNvPr name="AutoShape 16" id="16"/>
          <p:cNvSpPr/>
          <p:nvPr/>
        </p:nvSpPr>
        <p:spPr>
          <a:xfrm>
            <a:off x="5647011" y="391037"/>
            <a:ext cx="1443475" cy="0"/>
          </a:xfrm>
          <a:prstGeom prst="line">
            <a:avLst/>
          </a:prstGeom>
          <a:ln cap="flat" w="38100">
            <a:solidFill>
              <a:srgbClr val="000000"/>
            </a:solidFill>
            <a:prstDash val="solid"/>
            <a:headEnd type="none" len="sm" w="sm"/>
            <a:tailEnd type="arrow" len="sm" w="med"/>
          </a:ln>
        </p:spPr>
      </p:sp>
      <p:sp>
        <p:nvSpPr>
          <p:cNvPr name="AutoShape 17" id="17"/>
          <p:cNvSpPr/>
          <p:nvPr/>
        </p:nvSpPr>
        <p:spPr>
          <a:xfrm>
            <a:off x="9784111" y="372279"/>
            <a:ext cx="1443475" cy="0"/>
          </a:xfrm>
          <a:prstGeom prst="line">
            <a:avLst/>
          </a:prstGeom>
          <a:ln cap="flat" w="38100">
            <a:solidFill>
              <a:srgbClr val="000000"/>
            </a:solidFill>
            <a:prstDash val="solid"/>
            <a:headEnd type="none" len="sm" w="sm"/>
            <a:tailEnd type="arrow" len="sm" w="med"/>
          </a:ln>
        </p:spPr>
      </p:sp>
      <p:sp>
        <p:nvSpPr>
          <p:cNvPr name="AutoShape 18" id="18"/>
          <p:cNvSpPr/>
          <p:nvPr/>
        </p:nvSpPr>
        <p:spPr>
          <a:xfrm>
            <a:off x="13123202" y="349564"/>
            <a:ext cx="1443475" cy="0"/>
          </a:xfrm>
          <a:prstGeom prst="line">
            <a:avLst/>
          </a:prstGeom>
          <a:ln cap="flat" w="38100">
            <a:solidFill>
              <a:srgbClr val="000000"/>
            </a:solidFill>
            <a:prstDash val="solid"/>
            <a:headEnd type="none" len="sm" w="sm"/>
            <a:tailEnd type="arrow" len="sm" w="med"/>
          </a:ln>
        </p:spPr>
      </p:sp>
      <p:sp>
        <p:nvSpPr>
          <p:cNvPr name="AutoShape 19" id="19"/>
          <p:cNvSpPr/>
          <p:nvPr/>
        </p:nvSpPr>
        <p:spPr>
          <a:xfrm flipV="true">
            <a:off x="8217003" y="5523961"/>
            <a:ext cx="0" cy="711251"/>
          </a:xfrm>
          <a:prstGeom prst="line">
            <a:avLst/>
          </a:prstGeom>
          <a:ln cap="flat" w="38100">
            <a:solidFill>
              <a:srgbClr val="000000"/>
            </a:solidFill>
            <a:prstDash val="solid"/>
            <a:headEnd type="none" len="sm" w="sm"/>
            <a:tailEnd type="arrow" len="sm" w="med"/>
          </a:ln>
        </p:spPr>
      </p:sp>
      <p:sp>
        <p:nvSpPr>
          <p:cNvPr name="Freeform 20" id="20"/>
          <p:cNvSpPr/>
          <p:nvPr/>
        </p:nvSpPr>
        <p:spPr>
          <a:xfrm flipH="false" flipV="false" rot="0">
            <a:off x="7838627" y="3651294"/>
            <a:ext cx="883265" cy="982019"/>
          </a:xfrm>
          <a:custGeom>
            <a:avLst/>
            <a:gdLst/>
            <a:ahLst/>
            <a:cxnLst/>
            <a:rect r="r" b="b" t="t" l="l"/>
            <a:pathLst>
              <a:path h="982019" w="883265">
                <a:moveTo>
                  <a:pt x="0" y="0"/>
                </a:moveTo>
                <a:lnTo>
                  <a:pt x="883265" y="0"/>
                </a:lnTo>
                <a:lnTo>
                  <a:pt x="883265" y="982019"/>
                </a:lnTo>
                <a:lnTo>
                  <a:pt x="0" y="982019"/>
                </a:lnTo>
                <a:lnTo>
                  <a:pt x="0" y="0"/>
                </a:lnTo>
                <a:close/>
              </a:path>
            </a:pathLst>
          </a:custGeom>
          <a:blipFill>
            <a:blip r:embed="rId8"/>
            <a:stretch>
              <a:fillRect l="0" t="0" r="0" b="0"/>
            </a:stretch>
          </a:blipFill>
        </p:spPr>
      </p:sp>
      <p:sp>
        <p:nvSpPr>
          <p:cNvPr name="Freeform 21" id="21"/>
          <p:cNvSpPr/>
          <p:nvPr/>
        </p:nvSpPr>
        <p:spPr>
          <a:xfrm flipH="false" flipV="false" rot="0">
            <a:off x="7537107" y="6441550"/>
            <a:ext cx="1359792" cy="997181"/>
          </a:xfrm>
          <a:custGeom>
            <a:avLst/>
            <a:gdLst/>
            <a:ahLst/>
            <a:cxnLst/>
            <a:rect r="r" b="b" t="t" l="l"/>
            <a:pathLst>
              <a:path h="997181" w="1359792">
                <a:moveTo>
                  <a:pt x="0" y="0"/>
                </a:moveTo>
                <a:lnTo>
                  <a:pt x="1359792" y="0"/>
                </a:lnTo>
                <a:lnTo>
                  <a:pt x="1359792" y="997180"/>
                </a:lnTo>
                <a:lnTo>
                  <a:pt x="0" y="997180"/>
                </a:lnTo>
                <a:lnTo>
                  <a:pt x="0" y="0"/>
                </a:lnTo>
                <a:close/>
              </a:path>
            </a:pathLst>
          </a:custGeom>
          <a:blipFill>
            <a:blip r:embed="rId9"/>
            <a:stretch>
              <a:fillRect l="0" t="0" r="0" b="0"/>
            </a:stretch>
          </a:blipFill>
        </p:spPr>
      </p:sp>
      <p:sp>
        <p:nvSpPr>
          <p:cNvPr name="Freeform 22" id="22"/>
          <p:cNvSpPr/>
          <p:nvPr/>
        </p:nvSpPr>
        <p:spPr>
          <a:xfrm flipH="false" flipV="false" rot="0">
            <a:off x="15457181" y="4680557"/>
            <a:ext cx="1355307" cy="1355307"/>
          </a:xfrm>
          <a:custGeom>
            <a:avLst/>
            <a:gdLst/>
            <a:ahLst/>
            <a:cxnLst/>
            <a:rect r="r" b="b" t="t" l="l"/>
            <a:pathLst>
              <a:path h="1355307" w="1355307">
                <a:moveTo>
                  <a:pt x="0" y="0"/>
                </a:moveTo>
                <a:lnTo>
                  <a:pt x="1355307" y="0"/>
                </a:lnTo>
                <a:lnTo>
                  <a:pt x="1355307" y="1355307"/>
                </a:lnTo>
                <a:lnTo>
                  <a:pt x="0" y="1355307"/>
                </a:lnTo>
                <a:lnTo>
                  <a:pt x="0" y="0"/>
                </a:lnTo>
                <a:close/>
              </a:path>
            </a:pathLst>
          </a:custGeom>
          <a:blipFill>
            <a:blip r:embed="rId10"/>
            <a:stretch>
              <a:fillRect l="0" t="0" r="0" b="0"/>
            </a:stretch>
          </a:blipFill>
        </p:spPr>
      </p:sp>
      <p:sp>
        <p:nvSpPr>
          <p:cNvPr name="TextBox 23" id="23"/>
          <p:cNvSpPr txBox="true"/>
          <p:nvPr/>
        </p:nvSpPr>
        <p:spPr>
          <a:xfrm rot="0">
            <a:off x="15047885" y="6137428"/>
            <a:ext cx="2211415" cy="578287"/>
          </a:xfrm>
          <a:prstGeom prst="rect">
            <a:avLst/>
          </a:prstGeom>
        </p:spPr>
        <p:txBody>
          <a:bodyPr anchor="t" rtlCol="false" tIns="0" lIns="0" bIns="0" rIns="0">
            <a:spAutoFit/>
          </a:bodyPr>
          <a:lstStyle/>
          <a:p>
            <a:pPr algn="ctr">
              <a:lnSpc>
                <a:spcPts val="1607"/>
              </a:lnSpc>
              <a:spcBef>
                <a:spcPct val="0"/>
              </a:spcBef>
            </a:pPr>
            <a:r>
              <a:rPr lang="en-US" sz="1132" spc="56">
                <a:solidFill>
                  <a:srgbClr val="000000"/>
                </a:solidFill>
                <a:latin typeface="Garet 2"/>
              </a:rPr>
              <a:t>Using WIFI module and USB serial for establishment of connection</a:t>
            </a:r>
          </a:p>
        </p:txBody>
      </p:sp>
      <p:grpSp>
        <p:nvGrpSpPr>
          <p:cNvPr name="Group 24" id="24"/>
          <p:cNvGrpSpPr/>
          <p:nvPr/>
        </p:nvGrpSpPr>
        <p:grpSpPr>
          <a:xfrm rot="0">
            <a:off x="4184933" y="2903063"/>
            <a:ext cx="1622299" cy="162229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0" r="0" b="0"/>
              </a:stretch>
            </a:blipFill>
          </p:spPr>
        </p:sp>
      </p:grpSp>
      <p:sp>
        <p:nvSpPr>
          <p:cNvPr name="AutoShape 26" id="26"/>
          <p:cNvSpPr/>
          <p:nvPr/>
        </p:nvSpPr>
        <p:spPr>
          <a:xfrm>
            <a:off x="12117004" y="5445227"/>
            <a:ext cx="0" cy="711251"/>
          </a:xfrm>
          <a:prstGeom prst="line">
            <a:avLst/>
          </a:prstGeom>
          <a:ln cap="flat" w="38100">
            <a:solidFill>
              <a:srgbClr val="000000"/>
            </a:solidFill>
            <a:prstDash val="solid"/>
            <a:headEnd type="none" len="sm" w="sm"/>
            <a:tailEnd type="arrow" len="sm" w="med"/>
          </a:ln>
        </p:spPr>
      </p:sp>
      <p:sp>
        <p:nvSpPr>
          <p:cNvPr name="Freeform 27" id="27"/>
          <p:cNvSpPr/>
          <p:nvPr/>
        </p:nvSpPr>
        <p:spPr>
          <a:xfrm flipH="false" flipV="false" rot="0">
            <a:off x="15411671" y="8155382"/>
            <a:ext cx="1651420" cy="1651420"/>
          </a:xfrm>
          <a:custGeom>
            <a:avLst/>
            <a:gdLst/>
            <a:ahLst/>
            <a:cxnLst/>
            <a:rect r="r" b="b" t="t" l="l"/>
            <a:pathLst>
              <a:path h="1651420" w="1651420">
                <a:moveTo>
                  <a:pt x="0" y="0"/>
                </a:moveTo>
                <a:lnTo>
                  <a:pt x="1651420" y="0"/>
                </a:lnTo>
                <a:lnTo>
                  <a:pt x="1651420" y="1651420"/>
                </a:lnTo>
                <a:lnTo>
                  <a:pt x="0" y="1651420"/>
                </a:lnTo>
                <a:lnTo>
                  <a:pt x="0" y="0"/>
                </a:lnTo>
                <a:close/>
              </a:path>
            </a:pathLst>
          </a:custGeom>
          <a:blipFill>
            <a:blip r:embed="rId12"/>
            <a:stretch>
              <a:fillRect l="0" t="0" r="0" b="0"/>
            </a:stretch>
          </a:blipFill>
        </p:spPr>
      </p:sp>
      <p:sp>
        <p:nvSpPr>
          <p:cNvPr name="AutoShape 28" id="28"/>
          <p:cNvSpPr/>
          <p:nvPr/>
        </p:nvSpPr>
        <p:spPr>
          <a:xfrm flipH="true">
            <a:off x="13560610" y="6728979"/>
            <a:ext cx="1635122" cy="2120925"/>
          </a:xfrm>
          <a:prstGeom prst="line">
            <a:avLst/>
          </a:prstGeom>
          <a:ln cap="flat" w="38100">
            <a:solidFill>
              <a:srgbClr val="000000"/>
            </a:solidFill>
            <a:prstDash val="solid"/>
            <a:headEnd type="none" len="sm" w="sm"/>
            <a:tailEnd type="arrow" len="sm" w="med"/>
          </a:ln>
        </p:spPr>
      </p:sp>
      <p:sp>
        <p:nvSpPr>
          <p:cNvPr name="AutoShape 29" id="29"/>
          <p:cNvSpPr/>
          <p:nvPr/>
        </p:nvSpPr>
        <p:spPr>
          <a:xfrm flipV="true">
            <a:off x="1684409" y="2577212"/>
            <a:ext cx="0" cy="505470"/>
          </a:xfrm>
          <a:prstGeom prst="line">
            <a:avLst/>
          </a:prstGeom>
          <a:ln cap="flat" w="38100">
            <a:solidFill>
              <a:srgbClr val="000000"/>
            </a:solidFill>
            <a:prstDash val="solid"/>
            <a:headEnd type="none" len="sm" w="sm"/>
            <a:tailEnd type="arrow" len="sm" w="med"/>
          </a:ln>
        </p:spPr>
      </p:sp>
      <p:sp>
        <p:nvSpPr>
          <p:cNvPr name="Freeform 30" id="30"/>
          <p:cNvSpPr/>
          <p:nvPr/>
        </p:nvSpPr>
        <p:spPr>
          <a:xfrm flipH="false" flipV="false" rot="0">
            <a:off x="11459490" y="532370"/>
            <a:ext cx="1481215" cy="1579236"/>
          </a:xfrm>
          <a:custGeom>
            <a:avLst/>
            <a:gdLst/>
            <a:ahLst/>
            <a:cxnLst/>
            <a:rect r="r" b="b" t="t" l="l"/>
            <a:pathLst>
              <a:path h="1579236" w="1481215">
                <a:moveTo>
                  <a:pt x="0" y="0"/>
                </a:moveTo>
                <a:lnTo>
                  <a:pt x="1481215" y="0"/>
                </a:lnTo>
                <a:lnTo>
                  <a:pt x="1481215" y="1579237"/>
                </a:lnTo>
                <a:lnTo>
                  <a:pt x="0" y="1579237"/>
                </a:lnTo>
                <a:lnTo>
                  <a:pt x="0" y="0"/>
                </a:lnTo>
                <a:close/>
              </a:path>
            </a:pathLst>
          </a:custGeom>
          <a:blipFill>
            <a:blip r:embed="rId13"/>
            <a:stretch>
              <a:fillRect l="0" t="0" r="0" b="0"/>
            </a:stretch>
          </a:blipFill>
        </p:spPr>
      </p:sp>
      <p:sp>
        <p:nvSpPr>
          <p:cNvPr name="Freeform 31" id="31"/>
          <p:cNvSpPr/>
          <p:nvPr/>
        </p:nvSpPr>
        <p:spPr>
          <a:xfrm flipH="false" flipV="false" rot="0">
            <a:off x="7372979" y="504234"/>
            <a:ext cx="1744230" cy="1744230"/>
          </a:xfrm>
          <a:custGeom>
            <a:avLst/>
            <a:gdLst/>
            <a:ahLst/>
            <a:cxnLst/>
            <a:rect r="r" b="b" t="t" l="l"/>
            <a:pathLst>
              <a:path h="1744230" w="1744230">
                <a:moveTo>
                  <a:pt x="0" y="0"/>
                </a:moveTo>
                <a:lnTo>
                  <a:pt x="1744230" y="0"/>
                </a:lnTo>
                <a:lnTo>
                  <a:pt x="1744230" y="1744229"/>
                </a:lnTo>
                <a:lnTo>
                  <a:pt x="0" y="1744229"/>
                </a:lnTo>
                <a:lnTo>
                  <a:pt x="0" y="0"/>
                </a:lnTo>
                <a:close/>
              </a:path>
            </a:pathLst>
          </a:custGeom>
          <a:blipFill>
            <a:blip r:embed="rId14"/>
            <a:stretch>
              <a:fillRect l="0" t="0" r="0" b="0"/>
            </a:stretch>
          </a:blipFill>
        </p:spPr>
      </p:sp>
      <p:grpSp>
        <p:nvGrpSpPr>
          <p:cNvPr name="Group 32" id="32"/>
          <p:cNvGrpSpPr/>
          <p:nvPr/>
        </p:nvGrpSpPr>
        <p:grpSpPr>
          <a:xfrm rot="0">
            <a:off x="11490376" y="2824762"/>
            <a:ext cx="1443721" cy="1443721"/>
            <a:chOff x="0" y="0"/>
            <a:chExt cx="13716000" cy="13716000"/>
          </a:xfrm>
        </p:grpSpPr>
        <p:sp>
          <p:nvSpPr>
            <p:cNvPr name="Freeform 33" id="33"/>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5"/>
              <a:stretch>
                <a:fillRect l="0" t="0" r="0" b="0"/>
              </a:stretch>
            </a:blipFill>
          </p:spPr>
        </p:sp>
      </p:grpSp>
      <p:sp>
        <p:nvSpPr>
          <p:cNvPr name="Freeform 34" id="34"/>
          <p:cNvSpPr/>
          <p:nvPr/>
        </p:nvSpPr>
        <p:spPr>
          <a:xfrm flipH="false" flipV="false" rot="0">
            <a:off x="11630132" y="6235212"/>
            <a:ext cx="973745" cy="973745"/>
          </a:xfrm>
          <a:custGeom>
            <a:avLst/>
            <a:gdLst/>
            <a:ahLst/>
            <a:cxnLst/>
            <a:rect r="r" b="b" t="t" l="l"/>
            <a:pathLst>
              <a:path h="973745" w="973745">
                <a:moveTo>
                  <a:pt x="0" y="0"/>
                </a:moveTo>
                <a:lnTo>
                  <a:pt x="973745" y="0"/>
                </a:lnTo>
                <a:lnTo>
                  <a:pt x="973745" y="973745"/>
                </a:lnTo>
                <a:lnTo>
                  <a:pt x="0" y="973745"/>
                </a:lnTo>
                <a:lnTo>
                  <a:pt x="0" y="0"/>
                </a:lnTo>
                <a:close/>
              </a:path>
            </a:pathLst>
          </a:custGeom>
          <a:blipFill>
            <a:blip r:embed="rId16"/>
            <a:stretch>
              <a:fillRect l="0" t="0" r="0" b="0"/>
            </a:stretch>
          </a:blipFill>
        </p:spPr>
      </p:sp>
      <p:sp>
        <p:nvSpPr>
          <p:cNvPr name="Freeform 35" id="35"/>
          <p:cNvSpPr/>
          <p:nvPr/>
        </p:nvSpPr>
        <p:spPr>
          <a:xfrm flipH="false" flipV="false" rot="0">
            <a:off x="15087415" y="0"/>
            <a:ext cx="2154383" cy="2154383"/>
          </a:xfrm>
          <a:custGeom>
            <a:avLst/>
            <a:gdLst/>
            <a:ahLst/>
            <a:cxnLst/>
            <a:rect r="r" b="b" t="t" l="l"/>
            <a:pathLst>
              <a:path h="2154383" w="2154383">
                <a:moveTo>
                  <a:pt x="0" y="0"/>
                </a:moveTo>
                <a:lnTo>
                  <a:pt x="2154383" y="0"/>
                </a:lnTo>
                <a:lnTo>
                  <a:pt x="2154383" y="2154383"/>
                </a:lnTo>
                <a:lnTo>
                  <a:pt x="0" y="2154383"/>
                </a:lnTo>
                <a:lnTo>
                  <a:pt x="0" y="0"/>
                </a:lnTo>
                <a:close/>
              </a:path>
            </a:pathLst>
          </a:custGeom>
          <a:blipFill>
            <a:blip r:embed="rId17"/>
            <a:stretch>
              <a:fillRect l="0" t="0" r="0" b="0"/>
            </a:stretch>
          </a:blipFill>
        </p:spPr>
      </p:sp>
      <p:sp>
        <p:nvSpPr>
          <p:cNvPr name="Freeform 36" id="36"/>
          <p:cNvSpPr/>
          <p:nvPr/>
        </p:nvSpPr>
        <p:spPr>
          <a:xfrm flipH="false" flipV="false" rot="0">
            <a:off x="1829553" y="5976858"/>
            <a:ext cx="3720158" cy="3720158"/>
          </a:xfrm>
          <a:custGeom>
            <a:avLst/>
            <a:gdLst/>
            <a:ahLst/>
            <a:cxnLst/>
            <a:rect r="r" b="b" t="t" l="l"/>
            <a:pathLst>
              <a:path h="3720158" w="3720158">
                <a:moveTo>
                  <a:pt x="0" y="0"/>
                </a:moveTo>
                <a:lnTo>
                  <a:pt x="3720158" y="0"/>
                </a:lnTo>
                <a:lnTo>
                  <a:pt x="3720158" y="3720158"/>
                </a:lnTo>
                <a:lnTo>
                  <a:pt x="0" y="3720158"/>
                </a:lnTo>
                <a:lnTo>
                  <a:pt x="0" y="0"/>
                </a:lnTo>
                <a:close/>
              </a:path>
            </a:pathLst>
          </a:custGeom>
          <a:blipFill>
            <a:blip r:embed="rId18"/>
            <a:stretch>
              <a:fillRect l="0" t="0" r="0" b="0"/>
            </a:stretch>
          </a:blipFill>
        </p:spPr>
      </p:sp>
      <p:sp>
        <p:nvSpPr>
          <p:cNvPr name="TextBox 37" id="37"/>
          <p:cNvSpPr txBox="true"/>
          <p:nvPr/>
        </p:nvSpPr>
        <p:spPr>
          <a:xfrm rot="0">
            <a:off x="11227586" y="9798716"/>
            <a:ext cx="1717812" cy="381328"/>
          </a:xfrm>
          <a:prstGeom prst="rect">
            <a:avLst/>
          </a:prstGeom>
        </p:spPr>
        <p:txBody>
          <a:bodyPr anchor="t" rtlCol="false" tIns="0" lIns="0" bIns="0" rIns="0">
            <a:spAutoFit/>
          </a:bodyPr>
          <a:lstStyle/>
          <a:p>
            <a:pPr algn="ctr">
              <a:lnSpc>
                <a:spcPts val="1607"/>
              </a:lnSpc>
              <a:spcBef>
                <a:spcPct val="0"/>
              </a:spcBef>
            </a:pPr>
            <a:r>
              <a:rPr lang="en-US" sz="1132" spc="56">
                <a:solidFill>
                  <a:srgbClr val="000000"/>
                </a:solidFill>
                <a:latin typeface="Garet 2"/>
              </a:rPr>
              <a:t>CNC Plotter will print the alphabet</a:t>
            </a:r>
          </a:p>
        </p:txBody>
      </p:sp>
      <p:sp>
        <p:nvSpPr>
          <p:cNvPr name="TextBox 38" id="38"/>
          <p:cNvSpPr txBox="true"/>
          <p:nvPr/>
        </p:nvSpPr>
        <p:spPr>
          <a:xfrm rot="0">
            <a:off x="14903009" y="9722516"/>
            <a:ext cx="2356291" cy="381328"/>
          </a:xfrm>
          <a:prstGeom prst="rect">
            <a:avLst/>
          </a:prstGeom>
        </p:spPr>
        <p:txBody>
          <a:bodyPr anchor="t" rtlCol="false" tIns="0" lIns="0" bIns="0" rIns="0">
            <a:spAutoFit/>
          </a:bodyPr>
          <a:lstStyle/>
          <a:p>
            <a:pPr algn="ctr">
              <a:lnSpc>
                <a:spcPts val="1607"/>
              </a:lnSpc>
              <a:spcBef>
                <a:spcPct val="0"/>
              </a:spcBef>
            </a:pPr>
            <a:r>
              <a:rPr lang="en-US" sz="1132" spc="56">
                <a:solidFill>
                  <a:srgbClr val="000000"/>
                </a:solidFill>
                <a:latin typeface="Garet 2"/>
              </a:rPr>
              <a:t>This Speaker will tell which alphabet was thought</a:t>
            </a:r>
          </a:p>
        </p:txBody>
      </p:sp>
      <p:sp>
        <p:nvSpPr>
          <p:cNvPr name="TextBox 39" id="39"/>
          <p:cNvSpPr txBox="true"/>
          <p:nvPr/>
        </p:nvSpPr>
        <p:spPr>
          <a:xfrm rot="0">
            <a:off x="7025495" y="4708823"/>
            <a:ext cx="2439198" cy="578287"/>
          </a:xfrm>
          <a:prstGeom prst="rect">
            <a:avLst/>
          </a:prstGeom>
        </p:spPr>
        <p:txBody>
          <a:bodyPr anchor="t" rtlCol="false" tIns="0" lIns="0" bIns="0" rIns="0">
            <a:spAutoFit/>
          </a:bodyPr>
          <a:lstStyle/>
          <a:p>
            <a:pPr algn="ctr">
              <a:lnSpc>
                <a:spcPts val="1607"/>
              </a:lnSpc>
              <a:spcBef>
                <a:spcPct val="0"/>
              </a:spcBef>
            </a:pPr>
            <a:r>
              <a:rPr lang="en-US" sz="1132" spc="56">
                <a:solidFill>
                  <a:srgbClr val="000000"/>
                </a:solidFill>
                <a:latin typeface="Garet 2 Bold"/>
              </a:rPr>
              <a:t>Base line correction</a:t>
            </a:r>
            <a:r>
              <a:rPr lang="en-US" sz="1132" spc="56">
                <a:solidFill>
                  <a:srgbClr val="000000"/>
                </a:solidFill>
                <a:latin typeface="Garet 2"/>
              </a:rPr>
              <a:t> to remove unwanted low frequency components</a:t>
            </a:r>
          </a:p>
        </p:txBody>
      </p:sp>
      <p:sp>
        <p:nvSpPr>
          <p:cNvPr name="TextBox 40" id="40"/>
          <p:cNvSpPr txBox="true"/>
          <p:nvPr/>
        </p:nvSpPr>
        <p:spPr>
          <a:xfrm rot="0">
            <a:off x="7025495" y="7452771"/>
            <a:ext cx="2439198" cy="578287"/>
          </a:xfrm>
          <a:prstGeom prst="rect">
            <a:avLst/>
          </a:prstGeom>
        </p:spPr>
        <p:txBody>
          <a:bodyPr anchor="t" rtlCol="false" tIns="0" lIns="0" bIns="0" rIns="0">
            <a:spAutoFit/>
          </a:bodyPr>
          <a:lstStyle/>
          <a:p>
            <a:pPr algn="ctr">
              <a:lnSpc>
                <a:spcPts val="1607"/>
              </a:lnSpc>
              <a:spcBef>
                <a:spcPct val="0"/>
              </a:spcBef>
            </a:pPr>
            <a:r>
              <a:rPr lang="en-US" sz="1132" spc="56">
                <a:solidFill>
                  <a:srgbClr val="000000"/>
                </a:solidFill>
                <a:latin typeface="Garet 2"/>
              </a:rPr>
              <a:t>These signals undergo Variational Mode Decomposition (VMD)</a:t>
            </a:r>
          </a:p>
        </p:txBody>
      </p:sp>
      <p:sp>
        <p:nvSpPr>
          <p:cNvPr name="TextBox 41" id="41"/>
          <p:cNvSpPr txBox="true"/>
          <p:nvPr/>
        </p:nvSpPr>
        <p:spPr>
          <a:xfrm rot="0">
            <a:off x="3689632" y="4610738"/>
            <a:ext cx="2627236" cy="1366120"/>
          </a:xfrm>
          <a:prstGeom prst="rect">
            <a:avLst/>
          </a:prstGeom>
        </p:spPr>
        <p:txBody>
          <a:bodyPr anchor="t" rtlCol="false" tIns="0" lIns="0" bIns="0" rIns="0">
            <a:spAutoFit/>
          </a:bodyPr>
          <a:lstStyle/>
          <a:p>
            <a:pPr algn="ctr">
              <a:lnSpc>
                <a:spcPts val="1607"/>
              </a:lnSpc>
            </a:pPr>
            <a:r>
              <a:rPr lang="en-US" sz="1132" spc="56">
                <a:solidFill>
                  <a:srgbClr val="000000"/>
                </a:solidFill>
                <a:latin typeface="Garet 2 Bold"/>
              </a:rPr>
              <a:t> BAND pass FILTERING</a:t>
            </a:r>
          </a:p>
          <a:p>
            <a:pPr algn="ctr">
              <a:lnSpc>
                <a:spcPts val="1607"/>
              </a:lnSpc>
            </a:pPr>
            <a:r>
              <a:rPr lang="en-US" sz="1132" spc="56">
                <a:solidFill>
                  <a:srgbClr val="000000"/>
                </a:solidFill>
                <a:latin typeface="Garet 2"/>
              </a:rPr>
              <a:t>It allows a specific frequency range to pass through while attenuating other frequencies.</a:t>
            </a:r>
          </a:p>
          <a:p>
            <a:pPr algn="ctr">
              <a:lnSpc>
                <a:spcPts val="1607"/>
              </a:lnSpc>
            </a:pPr>
          </a:p>
          <a:p>
            <a:pPr algn="ctr">
              <a:lnSpc>
                <a:spcPts val="1607"/>
              </a:lnSpc>
            </a:pPr>
          </a:p>
          <a:p>
            <a:pPr algn="ctr">
              <a:lnSpc>
                <a:spcPts val="1607"/>
              </a:lnSpc>
              <a:spcBef>
                <a:spcPct val="0"/>
              </a:spcBef>
            </a:pPr>
          </a:p>
        </p:txBody>
      </p:sp>
      <p:sp>
        <p:nvSpPr>
          <p:cNvPr name="TextBox 42" id="42"/>
          <p:cNvSpPr txBox="true"/>
          <p:nvPr/>
        </p:nvSpPr>
        <p:spPr>
          <a:xfrm rot="0">
            <a:off x="11095212" y="7310530"/>
            <a:ext cx="2043584" cy="578287"/>
          </a:xfrm>
          <a:prstGeom prst="rect">
            <a:avLst/>
          </a:prstGeom>
        </p:spPr>
        <p:txBody>
          <a:bodyPr anchor="t" rtlCol="false" tIns="0" lIns="0" bIns="0" rIns="0">
            <a:spAutoFit/>
          </a:bodyPr>
          <a:lstStyle/>
          <a:p>
            <a:pPr algn="ctr">
              <a:lnSpc>
                <a:spcPts val="1607"/>
              </a:lnSpc>
              <a:spcBef>
                <a:spcPct val="0"/>
              </a:spcBef>
            </a:pPr>
            <a:r>
              <a:rPr lang="en-US" sz="1132" spc="56">
                <a:solidFill>
                  <a:srgbClr val="000000"/>
                </a:solidFill>
                <a:latin typeface="Garet 2"/>
              </a:rPr>
              <a:t>It is fed to traditional ML models like SVM,Random forest</a:t>
            </a:r>
          </a:p>
        </p:txBody>
      </p:sp>
      <p:sp>
        <p:nvSpPr>
          <p:cNvPr name="TextBox 43" id="43"/>
          <p:cNvSpPr txBox="true"/>
          <p:nvPr/>
        </p:nvSpPr>
        <p:spPr>
          <a:xfrm rot="0">
            <a:off x="15290244" y="2135546"/>
            <a:ext cx="1748724" cy="578287"/>
          </a:xfrm>
          <a:prstGeom prst="rect">
            <a:avLst/>
          </a:prstGeom>
        </p:spPr>
        <p:txBody>
          <a:bodyPr anchor="t" rtlCol="false" tIns="0" lIns="0" bIns="0" rIns="0">
            <a:spAutoFit/>
          </a:bodyPr>
          <a:lstStyle/>
          <a:p>
            <a:pPr algn="ctr">
              <a:lnSpc>
                <a:spcPts val="1607"/>
              </a:lnSpc>
              <a:spcBef>
                <a:spcPct val="0"/>
              </a:spcBef>
            </a:pPr>
            <a:r>
              <a:rPr lang="en-US" sz="1132" spc="56">
                <a:solidFill>
                  <a:srgbClr val="000000"/>
                </a:solidFill>
                <a:latin typeface="Garet 2"/>
              </a:rPr>
              <a:t>The processed data fed into CNN model to classify alphabets</a:t>
            </a:r>
          </a:p>
        </p:txBody>
      </p:sp>
      <p:sp>
        <p:nvSpPr>
          <p:cNvPr name="TextBox 44" id="44"/>
          <p:cNvSpPr txBox="true"/>
          <p:nvPr/>
        </p:nvSpPr>
        <p:spPr>
          <a:xfrm rot="0">
            <a:off x="11390073" y="4324464"/>
            <a:ext cx="1748724" cy="775245"/>
          </a:xfrm>
          <a:prstGeom prst="rect">
            <a:avLst/>
          </a:prstGeom>
        </p:spPr>
        <p:txBody>
          <a:bodyPr anchor="t" rtlCol="false" tIns="0" lIns="0" bIns="0" rIns="0">
            <a:spAutoFit/>
          </a:bodyPr>
          <a:lstStyle/>
          <a:p>
            <a:pPr algn="l">
              <a:lnSpc>
                <a:spcPts val="1607"/>
              </a:lnSpc>
            </a:pPr>
            <a:r>
              <a:rPr lang="en-US" sz="1132" spc="56">
                <a:solidFill>
                  <a:srgbClr val="000000"/>
                </a:solidFill>
                <a:latin typeface="Garet 2 Bold"/>
              </a:rPr>
              <a:t>Feature Extraction</a:t>
            </a:r>
          </a:p>
          <a:p>
            <a:pPr algn="l" marL="244478" indent="-122239" lvl="1">
              <a:lnSpc>
                <a:spcPts val="1607"/>
              </a:lnSpc>
              <a:buFont typeface="Arial"/>
              <a:buChar char="•"/>
            </a:pPr>
            <a:r>
              <a:rPr lang="en-US" sz="1132" spc="56">
                <a:solidFill>
                  <a:srgbClr val="000000"/>
                </a:solidFill>
                <a:latin typeface="Garet 2"/>
              </a:rPr>
              <a:t>Katz</a:t>
            </a:r>
          </a:p>
          <a:p>
            <a:pPr algn="l" marL="244478" indent="-122239" lvl="1">
              <a:lnSpc>
                <a:spcPts val="1607"/>
              </a:lnSpc>
              <a:buFont typeface="Arial"/>
              <a:buChar char="•"/>
            </a:pPr>
            <a:r>
              <a:rPr lang="en-US" sz="1132" spc="56">
                <a:solidFill>
                  <a:srgbClr val="000000"/>
                </a:solidFill>
                <a:latin typeface="Garet 2"/>
              </a:rPr>
              <a:t> Powerspectral </a:t>
            </a:r>
          </a:p>
          <a:p>
            <a:pPr algn="l" marL="244478" indent="-122239" lvl="1">
              <a:lnSpc>
                <a:spcPts val="1607"/>
              </a:lnSpc>
              <a:buFont typeface="Arial"/>
              <a:buChar char="•"/>
            </a:pPr>
            <a:r>
              <a:rPr lang="en-US" sz="1132" spc="56">
                <a:solidFill>
                  <a:srgbClr val="000000"/>
                </a:solidFill>
                <a:latin typeface="Garet 2"/>
              </a:rPr>
              <a:t> spectral entropy</a:t>
            </a:r>
          </a:p>
        </p:txBody>
      </p:sp>
      <p:sp>
        <p:nvSpPr>
          <p:cNvPr name="TextBox 45" id="45"/>
          <p:cNvSpPr txBox="true"/>
          <p:nvPr/>
        </p:nvSpPr>
        <p:spPr>
          <a:xfrm rot="0">
            <a:off x="10933374" y="2135333"/>
            <a:ext cx="2627236" cy="381328"/>
          </a:xfrm>
          <a:prstGeom prst="rect">
            <a:avLst/>
          </a:prstGeom>
        </p:spPr>
        <p:txBody>
          <a:bodyPr anchor="t" rtlCol="false" tIns="0" lIns="0" bIns="0" rIns="0">
            <a:spAutoFit/>
          </a:bodyPr>
          <a:lstStyle/>
          <a:p>
            <a:pPr algn="ctr">
              <a:lnSpc>
                <a:spcPts val="1607"/>
              </a:lnSpc>
              <a:spcBef>
                <a:spcPct val="0"/>
              </a:spcBef>
            </a:pPr>
            <a:r>
              <a:rPr lang="en-US" sz="1132" spc="56">
                <a:solidFill>
                  <a:srgbClr val="000000"/>
                </a:solidFill>
                <a:latin typeface="Garet 2"/>
              </a:rPr>
              <a:t>Transforms 1d signal to 2d signal and gives as image</a:t>
            </a:r>
          </a:p>
        </p:txBody>
      </p:sp>
      <p:sp>
        <p:nvSpPr>
          <p:cNvPr name="TextBox 46" id="46"/>
          <p:cNvSpPr txBox="true"/>
          <p:nvPr/>
        </p:nvSpPr>
        <p:spPr>
          <a:xfrm rot="0">
            <a:off x="382594" y="4783085"/>
            <a:ext cx="2594236" cy="578287"/>
          </a:xfrm>
          <a:prstGeom prst="rect">
            <a:avLst/>
          </a:prstGeom>
        </p:spPr>
        <p:txBody>
          <a:bodyPr anchor="t" rtlCol="false" tIns="0" lIns="0" bIns="0" rIns="0">
            <a:spAutoFit/>
          </a:bodyPr>
          <a:lstStyle/>
          <a:p>
            <a:pPr algn="ctr">
              <a:lnSpc>
                <a:spcPts val="1607"/>
              </a:lnSpc>
              <a:spcBef>
                <a:spcPct val="0"/>
              </a:spcBef>
            </a:pPr>
            <a:r>
              <a:rPr lang="en-US" sz="1132" spc="56">
                <a:solidFill>
                  <a:srgbClr val="000000"/>
                </a:solidFill>
                <a:latin typeface="Garet 2"/>
              </a:rPr>
              <a:t>Humans mentally visualize specific letters without external distractions</a:t>
            </a:r>
          </a:p>
        </p:txBody>
      </p:sp>
      <p:sp>
        <p:nvSpPr>
          <p:cNvPr name="TextBox 47" id="47"/>
          <p:cNvSpPr txBox="true"/>
          <p:nvPr/>
        </p:nvSpPr>
        <p:spPr>
          <a:xfrm rot="0">
            <a:off x="355117" y="1934320"/>
            <a:ext cx="2508521" cy="578274"/>
          </a:xfrm>
          <a:prstGeom prst="rect">
            <a:avLst/>
          </a:prstGeom>
        </p:spPr>
        <p:txBody>
          <a:bodyPr anchor="t" rtlCol="false" tIns="0" lIns="0" bIns="0" rIns="0">
            <a:spAutoFit/>
          </a:bodyPr>
          <a:lstStyle/>
          <a:p>
            <a:pPr algn="ctr">
              <a:lnSpc>
                <a:spcPts val="1608"/>
              </a:lnSpc>
              <a:spcBef>
                <a:spcPct val="0"/>
              </a:spcBef>
            </a:pPr>
            <a:r>
              <a:rPr lang="en-US" sz="1132" spc="56">
                <a:solidFill>
                  <a:srgbClr val="000000"/>
                </a:solidFill>
                <a:latin typeface="Garet 2"/>
              </a:rPr>
              <a:t>T</a:t>
            </a:r>
            <a:r>
              <a:rPr lang="en-US" sz="1132" spc="56">
                <a:solidFill>
                  <a:srgbClr val="000000"/>
                </a:solidFill>
                <a:latin typeface="Garet 2"/>
              </a:rPr>
              <a:t>he Open BCI   Ultracortex Mark IV EEG headset to capture brain signals</a:t>
            </a:r>
          </a:p>
        </p:txBody>
      </p:sp>
      <p:sp>
        <p:nvSpPr>
          <p:cNvPr name="TextBox 48" id="48"/>
          <p:cNvSpPr txBox="true"/>
          <p:nvPr/>
        </p:nvSpPr>
        <p:spPr>
          <a:xfrm rot="0">
            <a:off x="3689632" y="1934320"/>
            <a:ext cx="2417188" cy="775245"/>
          </a:xfrm>
          <a:prstGeom prst="rect">
            <a:avLst/>
          </a:prstGeom>
        </p:spPr>
        <p:txBody>
          <a:bodyPr anchor="t" rtlCol="false" tIns="0" lIns="0" bIns="0" rIns="0">
            <a:spAutoFit/>
          </a:bodyPr>
          <a:lstStyle/>
          <a:p>
            <a:pPr algn="ctr">
              <a:lnSpc>
                <a:spcPts val="1607"/>
              </a:lnSpc>
              <a:spcBef>
                <a:spcPct val="0"/>
              </a:spcBef>
            </a:pPr>
            <a:r>
              <a:rPr lang="en-US" sz="1132" spc="56">
                <a:solidFill>
                  <a:srgbClr val="000000"/>
                </a:solidFill>
                <a:latin typeface="Garet 2"/>
              </a:rPr>
              <a:t>The csv file containing the collection of data from the EEG headset</a:t>
            </a:r>
          </a:p>
          <a:p>
            <a:pPr algn="ctr">
              <a:lnSpc>
                <a:spcPts val="1607"/>
              </a:lnSpc>
              <a:spcBef>
                <a:spcPct val="0"/>
              </a:spcBef>
            </a:pPr>
          </a:p>
        </p:txBody>
      </p:sp>
      <p:sp>
        <p:nvSpPr>
          <p:cNvPr name="TextBox 49" id="49"/>
          <p:cNvSpPr txBox="true"/>
          <p:nvPr/>
        </p:nvSpPr>
        <p:spPr>
          <a:xfrm rot="0">
            <a:off x="7246015" y="2332504"/>
            <a:ext cx="1998158" cy="184370"/>
          </a:xfrm>
          <a:prstGeom prst="rect">
            <a:avLst/>
          </a:prstGeom>
        </p:spPr>
        <p:txBody>
          <a:bodyPr anchor="t" rtlCol="false" tIns="0" lIns="0" bIns="0" rIns="0">
            <a:spAutoFit/>
          </a:bodyPr>
          <a:lstStyle/>
          <a:p>
            <a:pPr algn="ctr">
              <a:lnSpc>
                <a:spcPts val="1607"/>
              </a:lnSpc>
              <a:spcBef>
                <a:spcPct val="0"/>
              </a:spcBef>
            </a:pPr>
            <a:r>
              <a:rPr lang="en-US" sz="1132" spc="56">
                <a:solidFill>
                  <a:srgbClr val="000000"/>
                </a:solidFill>
                <a:latin typeface="Garet 2"/>
              </a:rPr>
              <a:t>Signal Processing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241276"/>
            <a:ext cx="18288000" cy="2045724"/>
            <a:chOff x="0" y="0"/>
            <a:chExt cx="4816593" cy="538791"/>
          </a:xfrm>
        </p:grpSpPr>
        <p:sp>
          <p:nvSpPr>
            <p:cNvPr name="Freeform 3" id="3"/>
            <p:cNvSpPr/>
            <p:nvPr/>
          </p:nvSpPr>
          <p:spPr>
            <a:xfrm flipH="false" flipV="false" rot="0">
              <a:off x="0" y="0"/>
              <a:ext cx="4816592" cy="538791"/>
            </a:xfrm>
            <a:custGeom>
              <a:avLst/>
              <a:gdLst/>
              <a:ahLst/>
              <a:cxnLst/>
              <a:rect r="r" b="b" t="t" l="l"/>
              <a:pathLst>
                <a:path h="538791" w="4816592">
                  <a:moveTo>
                    <a:pt x="0" y="0"/>
                  </a:moveTo>
                  <a:lnTo>
                    <a:pt x="4816592" y="0"/>
                  </a:lnTo>
                  <a:lnTo>
                    <a:pt x="4816592" y="538791"/>
                  </a:lnTo>
                  <a:lnTo>
                    <a:pt x="0" y="538791"/>
                  </a:lnTo>
                  <a:close/>
                </a:path>
              </a:pathLst>
            </a:custGeom>
            <a:solidFill>
              <a:srgbClr val="954EE4"/>
            </a:solidFill>
          </p:spPr>
        </p:sp>
        <p:sp>
          <p:nvSpPr>
            <p:cNvPr name="TextBox 4" id="4"/>
            <p:cNvSpPr txBox="true"/>
            <p:nvPr/>
          </p:nvSpPr>
          <p:spPr>
            <a:xfrm>
              <a:off x="0" y="-19050"/>
              <a:ext cx="4816593" cy="557841"/>
            </a:xfrm>
            <a:prstGeom prst="rect">
              <a:avLst/>
            </a:prstGeom>
          </p:spPr>
          <p:txBody>
            <a:bodyPr anchor="ctr" rtlCol="false" tIns="50800" lIns="50800" bIns="50800" rIns="50800"/>
            <a:lstStyle/>
            <a:p>
              <a:pPr algn="ctr">
                <a:lnSpc>
                  <a:spcPts val="2930"/>
                </a:lnSpc>
              </a:pPr>
            </a:p>
          </p:txBody>
        </p:sp>
      </p:grpSp>
      <p:sp>
        <p:nvSpPr>
          <p:cNvPr name="TextBox 5" id="5"/>
          <p:cNvSpPr txBox="true"/>
          <p:nvPr/>
        </p:nvSpPr>
        <p:spPr>
          <a:xfrm rot="0">
            <a:off x="1028700" y="290513"/>
            <a:ext cx="16230600" cy="1466850"/>
          </a:xfrm>
          <a:prstGeom prst="rect">
            <a:avLst/>
          </a:prstGeom>
        </p:spPr>
        <p:txBody>
          <a:bodyPr anchor="t" rtlCol="false" tIns="0" lIns="0" bIns="0" rIns="0">
            <a:spAutoFit/>
          </a:bodyPr>
          <a:lstStyle/>
          <a:p>
            <a:pPr algn="ctr">
              <a:lnSpc>
                <a:spcPts val="11519"/>
              </a:lnSpc>
            </a:pPr>
            <a:r>
              <a:rPr lang="en-US" sz="9600">
                <a:solidFill>
                  <a:srgbClr val="FFF503"/>
                </a:solidFill>
                <a:latin typeface="Norwester"/>
              </a:rPr>
              <a:t>Opeb Bci Cortex Mark 1v</a:t>
            </a:r>
          </a:p>
        </p:txBody>
      </p:sp>
      <p:sp>
        <p:nvSpPr>
          <p:cNvPr name="Freeform 6" id="6"/>
          <p:cNvSpPr/>
          <p:nvPr/>
        </p:nvSpPr>
        <p:spPr>
          <a:xfrm flipH="false" flipV="false" rot="0">
            <a:off x="3173329" y="2013984"/>
            <a:ext cx="5970671" cy="5970671"/>
          </a:xfrm>
          <a:custGeom>
            <a:avLst/>
            <a:gdLst/>
            <a:ahLst/>
            <a:cxnLst/>
            <a:rect r="r" b="b" t="t" l="l"/>
            <a:pathLst>
              <a:path h="5970671" w="5970671">
                <a:moveTo>
                  <a:pt x="0" y="0"/>
                </a:moveTo>
                <a:lnTo>
                  <a:pt x="5970671" y="0"/>
                </a:lnTo>
                <a:lnTo>
                  <a:pt x="5970671" y="5970671"/>
                </a:lnTo>
                <a:lnTo>
                  <a:pt x="0" y="5970671"/>
                </a:lnTo>
                <a:lnTo>
                  <a:pt x="0" y="0"/>
                </a:lnTo>
                <a:close/>
              </a:path>
            </a:pathLst>
          </a:custGeom>
          <a:blipFill>
            <a:blip r:embed="rId2"/>
            <a:stretch>
              <a:fillRect l="0" t="0" r="0" b="0"/>
            </a:stretch>
          </a:blipFill>
        </p:spPr>
      </p:sp>
      <p:sp>
        <p:nvSpPr>
          <p:cNvPr name="TextBox 7" id="7"/>
          <p:cNvSpPr txBox="true"/>
          <p:nvPr/>
        </p:nvSpPr>
        <p:spPr>
          <a:xfrm rot="0">
            <a:off x="11202408" y="3287079"/>
            <a:ext cx="4104918" cy="3357806"/>
          </a:xfrm>
          <a:prstGeom prst="rect">
            <a:avLst/>
          </a:prstGeom>
        </p:spPr>
        <p:txBody>
          <a:bodyPr anchor="t" rtlCol="false" tIns="0" lIns="0" bIns="0" rIns="0">
            <a:spAutoFit/>
          </a:bodyPr>
          <a:lstStyle/>
          <a:p>
            <a:pPr algn="l" marL="686112" indent="-343056" lvl="1">
              <a:lnSpc>
                <a:spcPts val="4449"/>
              </a:lnSpc>
              <a:buFont typeface="Arial"/>
              <a:buChar char="•"/>
            </a:pPr>
            <a:r>
              <a:rPr lang="en-US" sz="3177">
                <a:solidFill>
                  <a:srgbClr val="000000"/>
                </a:solidFill>
                <a:latin typeface="Canva Sans Bold"/>
              </a:rPr>
              <a:t>16 NODES</a:t>
            </a:r>
          </a:p>
          <a:p>
            <a:pPr algn="l" marL="686112" indent="-343056" lvl="1">
              <a:lnSpc>
                <a:spcPts val="4449"/>
              </a:lnSpc>
              <a:buFont typeface="Arial"/>
              <a:buChar char="•"/>
            </a:pPr>
            <a:r>
              <a:rPr lang="en-US" sz="3177">
                <a:solidFill>
                  <a:srgbClr val="000000"/>
                </a:solidFill>
                <a:latin typeface="Canva Sans Bold"/>
              </a:rPr>
              <a:t>8 NODES</a:t>
            </a:r>
          </a:p>
          <a:p>
            <a:pPr algn="l" marL="686112" indent="-343056" lvl="1">
              <a:lnSpc>
                <a:spcPts val="4449"/>
              </a:lnSpc>
              <a:buFont typeface="Arial"/>
              <a:buChar char="•"/>
            </a:pPr>
            <a:r>
              <a:rPr lang="en-US" sz="3177">
                <a:solidFill>
                  <a:srgbClr val="000000"/>
                </a:solidFill>
                <a:latin typeface="Canva Sans Bold"/>
              </a:rPr>
              <a:t>256 SF</a:t>
            </a:r>
          </a:p>
          <a:p>
            <a:pPr algn="l" marL="686112" indent="-343056" lvl="1">
              <a:lnSpc>
                <a:spcPts val="4449"/>
              </a:lnSpc>
              <a:buFont typeface="Arial"/>
              <a:buChar char="•"/>
            </a:pPr>
            <a:r>
              <a:rPr lang="en-US" sz="3177">
                <a:solidFill>
                  <a:srgbClr val="000000"/>
                </a:solidFill>
                <a:latin typeface="Canva Sans Bold"/>
              </a:rPr>
              <a:t>Inbuilt Band Pass</a:t>
            </a:r>
          </a:p>
          <a:p>
            <a:pPr algn="l" marL="686112" indent="-343056" lvl="1">
              <a:lnSpc>
                <a:spcPts val="4449"/>
              </a:lnSpc>
              <a:buFont typeface="Arial"/>
              <a:buChar char="•"/>
            </a:pPr>
            <a:r>
              <a:rPr lang="en-US" sz="3177">
                <a:solidFill>
                  <a:srgbClr val="000000"/>
                </a:solidFill>
                <a:latin typeface="Canva Sans Bold"/>
              </a:rPr>
              <a:t>Gui</a:t>
            </a:r>
          </a:p>
          <a:p>
            <a:pPr algn="l">
              <a:lnSpc>
                <a:spcPts val="444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34333">
            <a:off x="-606857" y="-1418592"/>
            <a:ext cx="2326490" cy="2837183"/>
          </a:xfrm>
          <a:custGeom>
            <a:avLst/>
            <a:gdLst/>
            <a:ahLst/>
            <a:cxnLst/>
            <a:rect r="r" b="b" t="t" l="l"/>
            <a:pathLst>
              <a:path h="2837183" w="2326490">
                <a:moveTo>
                  <a:pt x="0" y="0"/>
                </a:moveTo>
                <a:lnTo>
                  <a:pt x="2326491" y="0"/>
                </a:lnTo>
                <a:lnTo>
                  <a:pt x="2326491" y="2837184"/>
                </a:lnTo>
                <a:lnTo>
                  <a:pt x="0" y="2837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442031">
            <a:off x="16521527" y="-662965"/>
            <a:ext cx="1888513" cy="3383330"/>
          </a:xfrm>
          <a:custGeom>
            <a:avLst/>
            <a:gdLst/>
            <a:ahLst/>
            <a:cxnLst/>
            <a:rect r="r" b="b" t="t" l="l"/>
            <a:pathLst>
              <a:path h="3383330" w="1888513">
                <a:moveTo>
                  <a:pt x="0" y="0"/>
                </a:moveTo>
                <a:lnTo>
                  <a:pt x="1888514" y="0"/>
                </a:lnTo>
                <a:lnTo>
                  <a:pt x="1888514" y="3383330"/>
                </a:lnTo>
                <a:lnTo>
                  <a:pt x="0" y="33833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8259679" y="3999254"/>
            <a:ext cx="7150475" cy="3702338"/>
            <a:chOff x="0" y="0"/>
            <a:chExt cx="9533966" cy="4936450"/>
          </a:xfrm>
        </p:grpSpPr>
        <p:sp>
          <p:nvSpPr>
            <p:cNvPr name="TextBox 6" id="6"/>
            <p:cNvSpPr txBox="true"/>
            <p:nvPr/>
          </p:nvSpPr>
          <p:spPr>
            <a:xfrm rot="0">
              <a:off x="0" y="2472860"/>
              <a:ext cx="8844525" cy="619125"/>
            </a:xfrm>
            <a:prstGeom prst="rect">
              <a:avLst/>
            </a:prstGeom>
          </p:spPr>
          <p:txBody>
            <a:bodyPr anchor="t" rtlCol="false" tIns="0" lIns="0" bIns="0" rIns="0">
              <a:spAutoFit/>
            </a:bodyPr>
            <a:lstStyle/>
            <a:p>
              <a:pPr algn="l" marL="0" indent="0" lvl="0">
                <a:lnSpc>
                  <a:spcPts val="3600"/>
                </a:lnSpc>
                <a:spcBef>
                  <a:spcPct val="0"/>
                </a:spcBef>
              </a:pPr>
            </a:p>
          </p:txBody>
        </p:sp>
        <p:sp>
          <p:nvSpPr>
            <p:cNvPr name="TextBox 7" id="7"/>
            <p:cNvSpPr txBox="true"/>
            <p:nvPr/>
          </p:nvSpPr>
          <p:spPr>
            <a:xfrm rot="0">
              <a:off x="0" y="3201117"/>
              <a:ext cx="8844525" cy="449792"/>
            </a:xfrm>
            <a:prstGeom prst="rect">
              <a:avLst/>
            </a:prstGeom>
          </p:spPr>
          <p:txBody>
            <a:bodyPr anchor="t" rtlCol="false" tIns="0" lIns="0" bIns="0" rIns="0">
              <a:spAutoFit/>
            </a:bodyPr>
            <a:lstStyle/>
            <a:p>
              <a:pPr algn="l">
                <a:lnSpc>
                  <a:spcPts val="2800"/>
                </a:lnSpc>
              </a:pPr>
            </a:p>
          </p:txBody>
        </p:sp>
        <p:grpSp>
          <p:nvGrpSpPr>
            <p:cNvPr name="Group 8" id="8"/>
            <p:cNvGrpSpPr/>
            <p:nvPr/>
          </p:nvGrpSpPr>
          <p:grpSpPr>
            <a:xfrm rot="0">
              <a:off x="14796" y="0"/>
              <a:ext cx="9519170" cy="2338659"/>
              <a:chOff x="0" y="0"/>
              <a:chExt cx="1306257" cy="320920"/>
            </a:xfrm>
          </p:grpSpPr>
          <p:sp>
            <p:nvSpPr>
              <p:cNvPr name="Freeform 9" id="9"/>
              <p:cNvSpPr/>
              <p:nvPr/>
            </p:nvSpPr>
            <p:spPr>
              <a:xfrm flipH="false" flipV="false" rot="0">
                <a:off x="0" y="0"/>
                <a:ext cx="1306257" cy="320920"/>
              </a:xfrm>
              <a:custGeom>
                <a:avLst/>
                <a:gdLst/>
                <a:ahLst/>
                <a:cxnLst/>
                <a:rect r="r" b="b" t="t" l="l"/>
                <a:pathLst>
                  <a:path h="320920" w="1306257">
                    <a:moveTo>
                      <a:pt x="0" y="0"/>
                    </a:moveTo>
                    <a:lnTo>
                      <a:pt x="1306257" y="0"/>
                    </a:lnTo>
                    <a:lnTo>
                      <a:pt x="1306257" y="320920"/>
                    </a:lnTo>
                    <a:lnTo>
                      <a:pt x="0" y="320920"/>
                    </a:lnTo>
                    <a:close/>
                  </a:path>
                </a:pathLst>
              </a:custGeom>
              <a:solidFill>
                <a:srgbClr val="FFFFFF"/>
              </a:solidFill>
              <a:ln w="28575" cap="sq">
                <a:solidFill>
                  <a:srgbClr val="000000"/>
                </a:solidFill>
                <a:prstDash val="solid"/>
                <a:miter/>
              </a:ln>
            </p:spPr>
          </p:sp>
          <p:sp>
            <p:nvSpPr>
              <p:cNvPr name="TextBox 10" id="10"/>
              <p:cNvSpPr txBox="true"/>
              <p:nvPr/>
            </p:nvSpPr>
            <p:spPr>
              <a:xfrm>
                <a:off x="0" y="-57150"/>
                <a:ext cx="1306257" cy="378070"/>
              </a:xfrm>
              <a:prstGeom prst="rect">
                <a:avLst/>
              </a:prstGeom>
            </p:spPr>
            <p:txBody>
              <a:bodyPr anchor="ctr" rtlCol="false" tIns="254000" lIns="254000" bIns="254000" rIns="254000"/>
              <a:lstStyle/>
              <a:p>
                <a:pPr algn="l">
                  <a:lnSpc>
                    <a:spcPts val="4479"/>
                  </a:lnSpc>
                </a:pPr>
                <a:r>
                  <a:rPr lang="en-US" sz="3199">
                    <a:solidFill>
                      <a:srgbClr val="000000"/>
                    </a:solidFill>
                    <a:latin typeface="Fira Code Bold"/>
                  </a:rPr>
                  <a:t>Base Line Correction</a:t>
                </a:r>
              </a:p>
            </p:txBody>
          </p:sp>
        </p:grpSp>
        <p:grpSp>
          <p:nvGrpSpPr>
            <p:cNvPr name="Group 11" id="11"/>
            <p:cNvGrpSpPr/>
            <p:nvPr/>
          </p:nvGrpSpPr>
          <p:grpSpPr>
            <a:xfrm rot="0">
              <a:off x="14796" y="2597792"/>
              <a:ext cx="9519170" cy="2338659"/>
              <a:chOff x="0" y="0"/>
              <a:chExt cx="1306257" cy="320920"/>
            </a:xfrm>
          </p:grpSpPr>
          <p:sp>
            <p:nvSpPr>
              <p:cNvPr name="Freeform 12" id="12"/>
              <p:cNvSpPr/>
              <p:nvPr/>
            </p:nvSpPr>
            <p:spPr>
              <a:xfrm flipH="false" flipV="false" rot="0">
                <a:off x="0" y="0"/>
                <a:ext cx="1306257" cy="320920"/>
              </a:xfrm>
              <a:custGeom>
                <a:avLst/>
                <a:gdLst/>
                <a:ahLst/>
                <a:cxnLst/>
                <a:rect r="r" b="b" t="t" l="l"/>
                <a:pathLst>
                  <a:path h="320920" w="1306257">
                    <a:moveTo>
                      <a:pt x="0" y="0"/>
                    </a:moveTo>
                    <a:lnTo>
                      <a:pt x="1306257" y="0"/>
                    </a:lnTo>
                    <a:lnTo>
                      <a:pt x="1306257" y="320920"/>
                    </a:lnTo>
                    <a:lnTo>
                      <a:pt x="0" y="320920"/>
                    </a:lnTo>
                    <a:close/>
                  </a:path>
                </a:pathLst>
              </a:custGeom>
              <a:solidFill>
                <a:srgbClr val="FFFFFF"/>
              </a:solidFill>
              <a:ln w="28575" cap="sq">
                <a:solidFill>
                  <a:srgbClr val="000000"/>
                </a:solidFill>
                <a:prstDash val="solid"/>
                <a:miter/>
              </a:ln>
            </p:spPr>
          </p:sp>
          <p:sp>
            <p:nvSpPr>
              <p:cNvPr name="TextBox 13" id="13"/>
              <p:cNvSpPr txBox="true"/>
              <p:nvPr/>
            </p:nvSpPr>
            <p:spPr>
              <a:xfrm>
                <a:off x="0" y="-57150"/>
                <a:ext cx="1306257" cy="378070"/>
              </a:xfrm>
              <a:prstGeom prst="rect">
                <a:avLst/>
              </a:prstGeom>
            </p:spPr>
            <p:txBody>
              <a:bodyPr anchor="ctr" rtlCol="false" tIns="254000" lIns="254000" bIns="254000" rIns="254000"/>
              <a:lstStyle/>
              <a:p>
                <a:pPr algn="l">
                  <a:lnSpc>
                    <a:spcPts val="4480"/>
                  </a:lnSpc>
                </a:pPr>
                <a:r>
                  <a:rPr lang="en-US" sz="3200">
                    <a:solidFill>
                      <a:srgbClr val="000000"/>
                    </a:solidFill>
                    <a:latin typeface="Fira Code Bold"/>
                  </a:rPr>
                  <a:t>VMD - Variational Mode Decomposition</a:t>
                </a:r>
              </a:p>
            </p:txBody>
          </p:sp>
        </p:grpSp>
      </p:grpSp>
      <p:sp>
        <p:nvSpPr>
          <p:cNvPr name="Freeform 14" id="14"/>
          <p:cNvSpPr/>
          <p:nvPr/>
        </p:nvSpPr>
        <p:spPr>
          <a:xfrm flipH="false" flipV="false" rot="-811301">
            <a:off x="15755386" y="4753309"/>
            <a:ext cx="3420795" cy="3358599"/>
          </a:xfrm>
          <a:custGeom>
            <a:avLst/>
            <a:gdLst/>
            <a:ahLst/>
            <a:cxnLst/>
            <a:rect r="r" b="b" t="t" l="l"/>
            <a:pathLst>
              <a:path h="3358599" w="3420795">
                <a:moveTo>
                  <a:pt x="0" y="0"/>
                </a:moveTo>
                <a:lnTo>
                  <a:pt x="3420796" y="0"/>
                </a:lnTo>
                <a:lnTo>
                  <a:pt x="3420796" y="3358599"/>
                </a:lnTo>
                <a:lnTo>
                  <a:pt x="0" y="33585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2488782" y="3562433"/>
            <a:ext cx="4902842" cy="4902842"/>
          </a:xfrm>
          <a:custGeom>
            <a:avLst/>
            <a:gdLst/>
            <a:ahLst/>
            <a:cxnLst/>
            <a:rect r="r" b="b" t="t" l="l"/>
            <a:pathLst>
              <a:path h="4902842" w="4902842">
                <a:moveTo>
                  <a:pt x="0" y="0"/>
                </a:moveTo>
                <a:lnTo>
                  <a:pt x="4902842" y="0"/>
                </a:lnTo>
                <a:lnTo>
                  <a:pt x="4902842" y="4902842"/>
                </a:lnTo>
                <a:lnTo>
                  <a:pt x="0" y="4902842"/>
                </a:lnTo>
                <a:lnTo>
                  <a:pt x="0" y="0"/>
                </a:lnTo>
                <a:close/>
              </a:path>
            </a:pathLst>
          </a:custGeom>
          <a:blipFill>
            <a:blip r:embed="rId10"/>
            <a:stretch>
              <a:fillRect l="0" t="0" r="0" b="0"/>
            </a:stretch>
          </a:blipFill>
          <a:ln cap="sq">
            <a:noFill/>
            <a:prstDash val="solid"/>
            <a:miter/>
          </a:ln>
        </p:spPr>
      </p:sp>
      <p:grpSp>
        <p:nvGrpSpPr>
          <p:cNvPr name="Group 16" id="16"/>
          <p:cNvGrpSpPr/>
          <p:nvPr/>
        </p:nvGrpSpPr>
        <p:grpSpPr>
          <a:xfrm rot="0">
            <a:off x="1960650" y="1823351"/>
            <a:ext cx="8721821" cy="2269857"/>
            <a:chOff x="0" y="0"/>
            <a:chExt cx="11629094" cy="3026476"/>
          </a:xfrm>
        </p:grpSpPr>
        <p:sp>
          <p:nvSpPr>
            <p:cNvPr name="TextBox 17" id="17"/>
            <p:cNvSpPr txBox="true"/>
            <p:nvPr/>
          </p:nvSpPr>
          <p:spPr>
            <a:xfrm rot="0">
              <a:off x="0" y="2378776"/>
              <a:ext cx="10514999" cy="647700"/>
            </a:xfrm>
            <a:prstGeom prst="rect">
              <a:avLst/>
            </a:prstGeom>
          </p:spPr>
          <p:txBody>
            <a:bodyPr anchor="t" rtlCol="false" tIns="0" lIns="0" bIns="0" rIns="0">
              <a:spAutoFit/>
            </a:bodyPr>
            <a:lstStyle/>
            <a:p>
              <a:pPr algn="l">
                <a:lnSpc>
                  <a:spcPts val="3900"/>
                </a:lnSpc>
              </a:pPr>
            </a:p>
          </p:txBody>
        </p:sp>
        <p:sp>
          <p:nvSpPr>
            <p:cNvPr name="TextBox 18" id="18"/>
            <p:cNvSpPr txBox="true"/>
            <p:nvPr/>
          </p:nvSpPr>
          <p:spPr>
            <a:xfrm rot="0">
              <a:off x="0" y="-9525"/>
              <a:ext cx="11629094" cy="1952625"/>
            </a:xfrm>
            <a:prstGeom prst="rect">
              <a:avLst/>
            </a:prstGeom>
          </p:spPr>
          <p:txBody>
            <a:bodyPr anchor="t" rtlCol="false" tIns="0" lIns="0" bIns="0" rIns="0">
              <a:spAutoFit/>
            </a:bodyPr>
            <a:lstStyle/>
            <a:p>
              <a:pPr algn="l">
                <a:lnSpc>
                  <a:spcPts val="11519"/>
                </a:lnSpc>
              </a:pPr>
              <a:r>
                <a:rPr lang="en-US" sz="9600">
                  <a:solidFill>
                    <a:srgbClr val="FFF503"/>
                  </a:solidFill>
                  <a:latin typeface="Norwester"/>
                </a:rPr>
                <a:t>Pre Processing</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258300"/>
            <a:ext cx="18288000" cy="1028700"/>
            <a:chOff x="0" y="0"/>
            <a:chExt cx="4816593" cy="270933"/>
          </a:xfrm>
        </p:grpSpPr>
        <p:sp>
          <p:nvSpPr>
            <p:cNvPr name="Freeform 4" id="4"/>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3FBEF0"/>
            </a:solidFill>
          </p:spPr>
        </p:sp>
        <p:sp>
          <p:nvSpPr>
            <p:cNvPr name="TextBox 5" id="5"/>
            <p:cNvSpPr txBox="true"/>
            <p:nvPr/>
          </p:nvSpPr>
          <p:spPr>
            <a:xfrm>
              <a:off x="0" y="-19050"/>
              <a:ext cx="4816593" cy="289983"/>
            </a:xfrm>
            <a:prstGeom prst="rect">
              <a:avLst/>
            </a:prstGeom>
          </p:spPr>
          <p:txBody>
            <a:bodyPr anchor="ctr" rtlCol="false" tIns="50800" lIns="50800" bIns="50800" rIns="50800"/>
            <a:lstStyle/>
            <a:p>
              <a:pPr algn="ctr">
                <a:lnSpc>
                  <a:spcPts val="2930"/>
                </a:lnSpc>
              </a:pPr>
            </a:p>
          </p:txBody>
        </p:sp>
      </p:grpSp>
      <p:sp>
        <p:nvSpPr>
          <p:cNvPr name="Freeform 6" id="6"/>
          <p:cNvSpPr/>
          <p:nvPr/>
        </p:nvSpPr>
        <p:spPr>
          <a:xfrm flipH="false" flipV="false" rot="0">
            <a:off x="10402832" y="2212058"/>
            <a:ext cx="7241301" cy="4907109"/>
          </a:xfrm>
          <a:custGeom>
            <a:avLst/>
            <a:gdLst/>
            <a:ahLst/>
            <a:cxnLst/>
            <a:rect r="r" b="b" t="t" l="l"/>
            <a:pathLst>
              <a:path h="4907109" w="7241301">
                <a:moveTo>
                  <a:pt x="0" y="0"/>
                </a:moveTo>
                <a:lnTo>
                  <a:pt x="7241301" y="0"/>
                </a:lnTo>
                <a:lnTo>
                  <a:pt x="7241301" y="4907109"/>
                </a:lnTo>
                <a:lnTo>
                  <a:pt x="0" y="4907109"/>
                </a:lnTo>
                <a:lnTo>
                  <a:pt x="0" y="0"/>
                </a:lnTo>
                <a:close/>
              </a:path>
            </a:pathLst>
          </a:custGeom>
          <a:blipFill>
            <a:blip r:embed="rId4"/>
            <a:stretch>
              <a:fillRect l="0" t="0" r="0" b="0"/>
            </a:stretch>
          </a:blipFill>
        </p:spPr>
      </p:sp>
      <p:grpSp>
        <p:nvGrpSpPr>
          <p:cNvPr name="Group 7" id="7"/>
          <p:cNvGrpSpPr/>
          <p:nvPr/>
        </p:nvGrpSpPr>
        <p:grpSpPr>
          <a:xfrm rot="0">
            <a:off x="3244527" y="151930"/>
            <a:ext cx="11821140" cy="1753541"/>
            <a:chOff x="0" y="0"/>
            <a:chExt cx="15761521" cy="2338054"/>
          </a:xfrm>
        </p:grpSpPr>
        <p:sp>
          <p:nvSpPr>
            <p:cNvPr name="TextBox 8" id="8"/>
            <p:cNvSpPr txBox="true"/>
            <p:nvPr/>
          </p:nvSpPr>
          <p:spPr>
            <a:xfrm rot="0">
              <a:off x="2104113" y="1875018"/>
              <a:ext cx="11160489" cy="463036"/>
            </a:xfrm>
            <a:prstGeom prst="rect">
              <a:avLst/>
            </a:prstGeom>
          </p:spPr>
          <p:txBody>
            <a:bodyPr anchor="t" rtlCol="false" tIns="0" lIns="0" bIns="0" rIns="0">
              <a:spAutoFit/>
            </a:bodyPr>
            <a:lstStyle/>
            <a:p>
              <a:pPr algn="ctr">
                <a:lnSpc>
                  <a:spcPts val="2840"/>
                </a:lnSpc>
              </a:pPr>
            </a:p>
          </p:txBody>
        </p:sp>
        <p:sp>
          <p:nvSpPr>
            <p:cNvPr name="TextBox 9" id="9"/>
            <p:cNvSpPr txBox="true"/>
            <p:nvPr/>
          </p:nvSpPr>
          <p:spPr>
            <a:xfrm rot="0">
              <a:off x="0" y="-9525"/>
              <a:ext cx="15761521" cy="1546225"/>
            </a:xfrm>
            <a:prstGeom prst="rect">
              <a:avLst/>
            </a:prstGeom>
          </p:spPr>
          <p:txBody>
            <a:bodyPr anchor="t" rtlCol="false" tIns="0" lIns="0" bIns="0" rIns="0">
              <a:spAutoFit/>
            </a:bodyPr>
            <a:lstStyle/>
            <a:p>
              <a:pPr algn="ctr">
                <a:lnSpc>
                  <a:spcPts val="9110"/>
                </a:lnSpc>
              </a:pPr>
              <a:r>
                <a:rPr lang="en-US" sz="7591">
                  <a:solidFill>
                    <a:srgbClr val="3FBEF0"/>
                  </a:solidFill>
                  <a:latin typeface="Norwester"/>
                </a:rPr>
                <a:t>BASELINE CORRECTION</a:t>
              </a:r>
            </a:p>
          </p:txBody>
        </p:sp>
      </p:grpSp>
      <p:grpSp>
        <p:nvGrpSpPr>
          <p:cNvPr name="Group 10" id="10"/>
          <p:cNvGrpSpPr/>
          <p:nvPr/>
        </p:nvGrpSpPr>
        <p:grpSpPr>
          <a:xfrm rot="0">
            <a:off x="8259679" y="5861043"/>
            <a:ext cx="6633394" cy="876393"/>
            <a:chOff x="0" y="0"/>
            <a:chExt cx="8844525" cy="1168524"/>
          </a:xfrm>
        </p:grpSpPr>
        <p:sp>
          <p:nvSpPr>
            <p:cNvPr name="TextBox 11" id="11"/>
            <p:cNvSpPr txBox="true"/>
            <p:nvPr/>
          </p:nvSpPr>
          <p:spPr>
            <a:xfrm rot="0">
              <a:off x="0" y="-9525"/>
              <a:ext cx="8844525" cy="619125"/>
            </a:xfrm>
            <a:prstGeom prst="rect">
              <a:avLst/>
            </a:prstGeom>
          </p:spPr>
          <p:txBody>
            <a:bodyPr anchor="t" rtlCol="false" tIns="0" lIns="0" bIns="0" rIns="0">
              <a:spAutoFit/>
            </a:bodyPr>
            <a:lstStyle/>
            <a:p>
              <a:pPr algn="l" marL="0" indent="0" lvl="0">
                <a:lnSpc>
                  <a:spcPts val="3600"/>
                </a:lnSpc>
                <a:spcBef>
                  <a:spcPct val="0"/>
                </a:spcBef>
              </a:pPr>
            </a:p>
          </p:txBody>
        </p:sp>
        <p:sp>
          <p:nvSpPr>
            <p:cNvPr name="TextBox 12" id="12"/>
            <p:cNvSpPr txBox="true"/>
            <p:nvPr/>
          </p:nvSpPr>
          <p:spPr>
            <a:xfrm rot="0">
              <a:off x="0" y="718732"/>
              <a:ext cx="8844525" cy="449792"/>
            </a:xfrm>
            <a:prstGeom prst="rect">
              <a:avLst/>
            </a:prstGeom>
          </p:spPr>
          <p:txBody>
            <a:bodyPr anchor="t" rtlCol="false" tIns="0" lIns="0" bIns="0" rIns="0">
              <a:spAutoFit/>
            </a:bodyPr>
            <a:lstStyle/>
            <a:p>
              <a:pPr algn="l">
                <a:lnSpc>
                  <a:spcPts val="2800"/>
                </a:lnSpc>
              </a:pPr>
            </a:p>
          </p:txBody>
        </p:sp>
      </p:grpSp>
      <p:sp>
        <p:nvSpPr>
          <p:cNvPr name="TextBox 13" id="13"/>
          <p:cNvSpPr txBox="true"/>
          <p:nvPr/>
        </p:nvSpPr>
        <p:spPr>
          <a:xfrm rot="0">
            <a:off x="845083" y="2847554"/>
            <a:ext cx="8520011" cy="4271613"/>
          </a:xfrm>
          <a:prstGeom prst="rect">
            <a:avLst/>
          </a:prstGeom>
        </p:spPr>
        <p:txBody>
          <a:bodyPr anchor="t" rtlCol="false" tIns="0" lIns="0" bIns="0" rIns="0">
            <a:spAutoFit/>
          </a:bodyPr>
          <a:lstStyle/>
          <a:p>
            <a:pPr algn="l" marL="572677" indent="-286338" lvl="1">
              <a:lnSpc>
                <a:spcPts val="3448"/>
              </a:lnSpc>
              <a:buFont typeface="Arial"/>
              <a:buChar char="•"/>
            </a:pPr>
            <a:r>
              <a:rPr lang="en-US" sz="2652">
                <a:solidFill>
                  <a:srgbClr val="000000"/>
                </a:solidFill>
                <a:latin typeface="Fira Code"/>
              </a:rPr>
              <a:t>Z-normalization, also known as standardization, is a statistical technique used to normalize the values of a dataset so that they have a mean of 0 and a standard deviation of 1.</a:t>
            </a:r>
          </a:p>
          <a:p>
            <a:pPr algn="l">
              <a:lnSpc>
                <a:spcPts val="3448"/>
              </a:lnSpc>
            </a:pPr>
          </a:p>
          <a:p>
            <a:pPr algn="l" marL="572677" indent="-286338" lvl="1">
              <a:lnSpc>
                <a:spcPts val="3448"/>
              </a:lnSpc>
              <a:buFont typeface="Arial"/>
              <a:buChar char="•"/>
            </a:pPr>
            <a:r>
              <a:rPr lang="en-US" sz="2652">
                <a:solidFill>
                  <a:srgbClr val="000000"/>
                </a:solidFill>
                <a:latin typeface="Fira Code"/>
              </a:rPr>
              <a:t>This is particularly useful in various machine learning algorithms to ensure that the data scales are consistent and comparable.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258300"/>
            <a:ext cx="18288000" cy="1028700"/>
            <a:chOff x="0" y="0"/>
            <a:chExt cx="4816593" cy="270933"/>
          </a:xfrm>
        </p:grpSpPr>
        <p:sp>
          <p:nvSpPr>
            <p:cNvPr name="Freeform 4" id="4"/>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3FBEF0"/>
            </a:solidFill>
          </p:spPr>
        </p:sp>
        <p:sp>
          <p:nvSpPr>
            <p:cNvPr name="TextBox 5" id="5"/>
            <p:cNvSpPr txBox="true"/>
            <p:nvPr/>
          </p:nvSpPr>
          <p:spPr>
            <a:xfrm>
              <a:off x="0" y="-19050"/>
              <a:ext cx="4816593" cy="289983"/>
            </a:xfrm>
            <a:prstGeom prst="rect">
              <a:avLst/>
            </a:prstGeom>
          </p:spPr>
          <p:txBody>
            <a:bodyPr anchor="ctr" rtlCol="false" tIns="50800" lIns="50800" bIns="50800" rIns="50800"/>
            <a:lstStyle/>
            <a:p>
              <a:pPr algn="ctr">
                <a:lnSpc>
                  <a:spcPts val="2930"/>
                </a:lnSpc>
              </a:pPr>
            </a:p>
          </p:txBody>
        </p:sp>
      </p:grpSp>
      <p:sp>
        <p:nvSpPr>
          <p:cNvPr name="Freeform 6" id="6"/>
          <p:cNvSpPr/>
          <p:nvPr/>
        </p:nvSpPr>
        <p:spPr>
          <a:xfrm flipH="false" flipV="false" rot="0">
            <a:off x="1028700" y="1905470"/>
            <a:ext cx="7711320" cy="6866244"/>
          </a:xfrm>
          <a:custGeom>
            <a:avLst/>
            <a:gdLst/>
            <a:ahLst/>
            <a:cxnLst/>
            <a:rect r="r" b="b" t="t" l="l"/>
            <a:pathLst>
              <a:path h="6866244" w="7711320">
                <a:moveTo>
                  <a:pt x="0" y="0"/>
                </a:moveTo>
                <a:lnTo>
                  <a:pt x="7711320" y="0"/>
                </a:lnTo>
                <a:lnTo>
                  <a:pt x="7711320" y="6866244"/>
                </a:lnTo>
                <a:lnTo>
                  <a:pt x="0" y="6866244"/>
                </a:lnTo>
                <a:lnTo>
                  <a:pt x="0" y="0"/>
                </a:lnTo>
                <a:close/>
              </a:path>
            </a:pathLst>
          </a:custGeom>
          <a:blipFill>
            <a:blip r:embed="rId4"/>
            <a:stretch>
              <a:fillRect l="0" t="0" r="0" b="0"/>
            </a:stretch>
          </a:blipFill>
        </p:spPr>
      </p:sp>
      <p:grpSp>
        <p:nvGrpSpPr>
          <p:cNvPr name="Group 7" id="7"/>
          <p:cNvGrpSpPr/>
          <p:nvPr/>
        </p:nvGrpSpPr>
        <p:grpSpPr>
          <a:xfrm rot="0">
            <a:off x="3244527" y="151930"/>
            <a:ext cx="11821140" cy="1753541"/>
            <a:chOff x="0" y="0"/>
            <a:chExt cx="15761521" cy="2338054"/>
          </a:xfrm>
        </p:grpSpPr>
        <p:sp>
          <p:nvSpPr>
            <p:cNvPr name="TextBox 8" id="8"/>
            <p:cNvSpPr txBox="true"/>
            <p:nvPr/>
          </p:nvSpPr>
          <p:spPr>
            <a:xfrm rot="0">
              <a:off x="2104113" y="1875018"/>
              <a:ext cx="11160489" cy="463036"/>
            </a:xfrm>
            <a:prstGeom prst="rect">
              <a:avLst/>
            </a:prstGeom>
          </p:spPr>
          <p:txBody>
            <a:bodyPr anchor="t" rtlCol="false" tIns="0" lIns="0" bIns="0" rIns="0">
              <a:spAutoFit/>
            </a:bodyPr>
            <a:lstStyle/>
            <a:p>
              <a:pPr algn="ctr">
                <a:lnSpc>
                  <a:spcPts val="2840"/>
                </a:lnSpc>
              </a:pPr>
            </a:p>
          </p:txBody>
        </p:sp>
        <p:sp>
          <p:nvSpPr>
            <p:cNvPr name="TextBox 9" id="9"/>
            <p:cNvSpPr txBox="true"/>
            <p:nvPr/>
          </p:nvSpPr>
          <p:spPr>
            <a:xfrm rot="0">
              <a:off x="0" y="-9525"/>
              <a:ext cx="15761521" cy="1546225"/>
            </a:xfrm>
            <a:prstGeom prst="rect">
              <a:avLst/>
            </a:prstGeom>
          </p:spPr>
          <p:txBody>
            <a:bodyPr anchor="t" rtlCol="false" tIns="0" lIns="0" bIns="0" rIns="0">
              <a:spAutoFit/>
            </a:bodyPr>
            <a:lstStyle/>
            <a:p>
              <a:pPr algn="ctr">
                <a:lnSpc>
                  <a:spcPts val="9110"/>
                </a:lnSpc>
              </a:pPr>
              <a:r>
                <a:rPr lang="en-US" sz="7591">
                  <a:solidFill>
                    <a:srgbClr val="3FBEF0"/>
                  </a:solidFill>
                  <a:latin typeface="Norwester"/>
                </a:rPr>
                <a:t>VMD</a:t>
              </a:r>
            </a:p>
          </p:txBody>
        </p:sp>
      </p:grpSp>
      <p:sp>
        <p:nvSpPr>
          <p:cNvPr name="TextBox 10" id="10"/>
          <p:cNvSpPr txBox="true"/>
          <p:nvPr/>
        </p:nvSpPr>
        <p:spPr>
          <a:xfrm rot="0">
            <a:off x="9306230" y="2114785"/>
            <a:ext cx="7724172" cy="5986780"/>
          </a:xfrm>
          <a:prstGeom prst="rect">
            <a:avLst/>
          </a:prstGeom>
        </p:spPr>
        <p:txBody>
          <a:bodyPr anchor="t" rtlCol="false" tIns="0" lIns="0" bIns="0" rIns="0">
            <a:spAutoFit/>
          </a:bodyPr>
          <a:lstStyle/>
          <a:p>
            <a:pPr algn="l" marL="561342" indent="-280671" lvl="1">
              <a:lnSpc>
                <a:spcPts val="3380"/>
              </a:lnSpc>
              <a:buFont typeface="Arial"/>
              <a:buChar char="•"/>
            </a:pPr>
            <a:r>
              <a:rPr lang="en-US" sz="2600">
                <a:solidFill>
                  <a:srgbClr val="000000"/>
                </a:solidFill>
                <a:latin typeface="Fira Code"/>
              </a:rPr>
              <a:t>Variational Mode Decomposition (VMD) is a signal processing technique used to decompose a complex signal into a finite number of modes or components.</a:t>
            </a:r>
          </a:p>
          <a:p>
            <a:pPr algn="l">
              <a:lnSpc>
                <a:spcPts val="3380"/>
              </a:lnSpc>
            </a:pPr>
          </a:p>
          <a:p>
            <a:pPr algn="l" marL="561342" indent="-280671" lvl="1">
              <a:lnSpc>
                <a:spcPts val="3380"/>
              </a:lnSpc>
              <a:buFont typeface="Arial"/>
              <a:buChar char="•"/>
            </a:pPr>
            <a:r>
              <a:rPr lang="en-US" sz="2600">
                <a:solidFill>
                  <a:srgbClr val="000000"/>
                </a:solidFill>
                <a:latin typeface="Fira Code"/>
              </a:rPr>
              <a:t> These modes are each assumed to be band-limited around a central frequency, and the decomposition is performed such that each mode is a part of the original signal and the sum of all modes reconstructs the original signal as closely as possible.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11597" y="-4011597"/>
            <a:ext cx="10287000" cy="18310194"/>
          </a:xfrm>
          <a:custGeom>
            <a:avLst/>
            <a:gdLst/>
            <a:ahLst/>
            <a:cxnLst/>
            <a:rect r="r" b="b" t="t" l="l"/>
            <a:pathLst>
              <a:path h="18310194" w="10287000">
                <a:moveTo>
                  <a:pt x="0" y="0"/>
                </a:moveTo>
                <a:lnTo>
                  <a:pt x="10287000" y="0"/>
                </a:lnTo>
                <a:lnTo>
                  <a:pt x="10287000"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258300"/>
            <a:ext cx="18288000" cy="1028700"/>
            <a:chOff x="0" y="0"/>
            <a:chExt cx="4816593" cy="270933"/>
          </a:xfrm>
        </p:grpSpPr>
        <p:sp>
          <p:nvSpPr>
            <p:cNvPr name="Freeform 4" id="4"/>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3FBEF0"/>
            </a:solidFill>
          </p:spPr>
        </p:sp>
        <p:sp>
          <p:nvSpPr>
            <p:cNvPr name="TextBox 5" id="5"/>
            <p:cNvSpPr txBox="true"/>
            <p:nvPr/>
          </p:nvSpPr>
          <p:spPr>
            <a:xfrm>
              <a:off x="0" y="-19050"/>
              <a:ext cx="4816593" cy="289983"/>
            </a:xfrm>
            <a:prstGeom prst="rect">
              <a:avLst/>
            </a:prstGeom>
          </p:spPr>
          <p:txBody>
            <a:bodyPr anchor="ctr" rtlCol="false" tIns="50800" lIns="50800" bIns="50800" rIns="50800"/>
            <a:lstStyle/>
            <a:p>
              <a:pPr algn="ctr">
                <a:lnSpc>
                  <a:spcPts val="2930"/>
                </a:lnSpc>
              </a:pPr>
            </a:p>
          </p:txBody>
        </p:sp>
      </p:grpSp>
      <p:grpSp>
        <p:nvGrpSpPr>
          <p:cNvPr name="Group 6" id="6"/>
          <p:cNvGrpSpPr/>
          <p:nvPr/>
        </p:nvGrpSpPr>
        <p:grpSpPr>
          <a:xfrm rot="0">
            <a:off x="3244527" y="151930"/>
            <a:ext cx="11821140" cy="1753541"/>
            <a:chOff x="0" y="0"/>
            <a:chExt cx="15761521" cy="2338054"/>
          </a:xfrm>
        </p:grpSpPr>
        <p:sp>
          <p:nvSpPr>
            <p:cNvPr name="TextBox 7" id="7"/>
            <p:cNvSpPr txBox="true"/>
            <p:nvPr/>
          </p:nvSpPr>
          <p:spPr>
            <a:xfrm rot="0">
              <a:off x="2104113" y="1875018"/>
              <a:ext cx="11160489" cy="463036"/>
            </a:xfrm>
            <a:prstGeom prst="rect">
              <a:avLst/>
            </a:prstGeom>
          </p:spPr>
          <p:txBody>
            <a:bodyPr anchor="t" rtlCol="false" tIns="0" lIns="0" bIns="0" rIns="0">
              <a:spAutoFit/>
            </a:bodyPr>
            <a:lstStyle/>
            <a:p>
              <a:pPr algn="ctr">
                <a:lnSpc>
                  <a:spcPts val="2840"/>
                </a:lnSpc>
              </a:pPr>
            </a:p>
          </p:txBody>
        </p:sp>
        <p:sp>
          <p:nvSpPr>
            <p:cNvPr name="TextBox 8" id="8"/>
            <p:cNvSpPr txBox="true"/>
            <p:nvPr/>
          </p:nvSpPr>
          <p:spPr>
            <a:xfrm rot="0">
              <a:off x="0" y="-9525"/>
              <a:ext cx="15761521" cy="1546225"/>
            </a:xfrm>
            <a:prstGeom prst="rect">
              <a:avLst/>
            </a:prstGeom>
          </p:spPr>
          <p:txBody>
            <a:bodyPr anchor="t" rtlCol="false" tIns="0" lIns="0" bIns="0" rIns="0">
              <a:spAutoFit/>
            </a:bodyPr>
            <a:lstStyle/>
            <a:p>
              <a:pPr algn="ctr">
                <a:lnSpc>
                  <a:spcPts val="9110"/>
                </a:lnSpc>
              </a:pPr>
              <a:r>
                <a:rPr lang="en-US" sz="7591">
                  <a:solidFill>
                    <a:srgbClr val="3FBEF0"/>
                  </a:solidFill>
                  <a:latin typeface="Norwester"/>
                </a:rPr>
                <a:t>VMD</a:t>
              </a:r>
            </a:p>
          </p:txBody>
        </p:sp>
      </p:grpSp>
      <p:sp>
        <p:nvSpPr>
          <p:cNvPr name="Freeform 9" id="9"/>
          <p:cNvSpPr/>
          <p:nvPr/>
        </p:nvSpPr>
        <p:spPr>
          <a:xfrm flipH="false" flipV="false" rot="0">
            <a:off x="4608450" y="1660891"/>
            <a:ext cx="8668668" cy="6965218"/>
          </a:xfrm>
          <a:custGeom>
            <a:avLst/>
            <a:gdLst/>
            <a:ahLst/>
            <a:cxnLst/>
            <a:rect r="r" b="b" t="t" l="l"/>
            <a:pathLst>
              <a:path h="6965218" w="8668668">
                <a:moveTo>
                  <a:pt x="0" y="0"/>
                </a:moveTo>
                <a:lnTo>
                  <a:pt x="8668668" y="0"/>
                </a:lnTo>
                <a:lnTo>
                  <a:pt x="8668668" y="6965218"/>
                </a:lnTo>
                <a:lnTo>
                  <a:pt x="0" y="6965218"/>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DAGGMxN5u94</dc:identifier>
  <dcterms:modified xsi:type="dcterms:W3CDTF">2011-08-01T06:04:30Z</dcterms:modified>
  <cp:revision>1</cp:revision>
  <dc:title>Machine Learning</dc:title>
</cp:coreProperties>
</file>